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90" r:id="rId4"/>
    <p:sldId id="289" r:id="rId5"/>
    <p:sldId id="292" r:id="rId6"/>
    <p:sldId id="258" r:id="rId7"/>
    <p:sldId id="291" r:id="rId8"/>
    <p:sldId id="259" r:id="rId9"/>
    <p:sldId id="305" r:id="rId10"/>
    <p:sldId id="260" r:id="rId11"/>
    <p:sldId id="293" r:id="rId12"/>
    <p:sldId id="294" r:id="rId13"/>
    <p:sldId id="295" r:id="rId14"/>
    <p:sldId id="296" r:id="rId15"/>
    <p:sldId id="261" r:id="rId16"/>
    <p:sldId id="262" r:id="rId17"/>
    <p:sldId id="263" r:id="rId18"/>
    <p:sldId id="264" r:id="rId19"/>
    <p:sldId id="303" r:id="rId20"/>
    <p:sldId id="299" r:id="rId21"/>
    <p:sldId id="300" r:id="rId22"/>
    <p:sldId id="265" r:id="rId23"/>
    <p:sldId id="302" r:id="rId24"/>
    <p:sldId id="297" r:id="rId25"/>
    <p:sldId id="298" r:id="rId26"/>
    <p:sldId id="304" r:id="rId27"/>
    <p:sldId id="266" r:id="rId28"/>
    <p:sldId id="267" r:id="rId29"/>
    <p:sldId id="268" r:id="rId30"/>
    <p:sldId id="288" r:id="rId31"/>
    <p:sldId id="301" r:id="rId3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D6EF2DF-F9E3-42D5-88F2-EC563F320471}" type="datetimeFigureOut">
              <a:rPr lang="zh-TW" altLang="en-US" smtClean="0"/>
              <a:t>2013/10/24</a:t>
            </a:fld>
            <a:endParaRPr lang="zh-TW" alt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zh-TW" alt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FB92B93-9D9F-42A6-BF8D-C84B292E1E53}" type="slidenum">
              <a:rPr lang="zh-TW" altLang="en-US" smtClean="0"/>
              <a:t>‹#›</a:t>
            </a:fld>
            <a:endParaRPr lang="zh-TW" alt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nchor="ct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AD6EF2DF-F9E3-42D5-88F2-EC563F320471}" type="datetimeFigureOut">
              <a:rPr lang="zh-TW" altLang="en-US" smtClean="0"/>
              <a:t>2013/10/24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FB92B93-9D9F-42A6-BF8D-C84B292E1E53}" type="slidenum">
              <a:rPr lang="zh-TW" altLang="en-US" smtClean="0"/>
              <a:t>‹#›</a:t>
            </a:fld>
            <a:endParaRPr lang="zh-TW" alt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AD6EF2DF-F9E3-42D5-88F2-EC563F320471}" type="datetimeFigureOut">
              <a:rPr lang="zh-TW" altLang="en-US" smtClean="0"/>
              <a:t>2013/10/24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FB92B93-9D9F-42A6-BF8D-C84B292E1E53}" type="slidenum">
              <a:rPr lang="zh-TW" altLang="en-US" smtClean="0"/>
              <a:t>‹#›</a:t>
            </a:fld>
            <a:endParaRPr lang="zh-TW" alt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AD6EF2DF-F9E3-42D5-88F2-EC563F320471}" type="datetimeFigureOut">
              <a:rPr lang="zh-TW" altLang="en-US" smtClean="0"/>
              <a:t>2013/10/24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FB92B93-9D9F-42A6-BF8D-C84B292E1E53}" type="slidenum">
              <a:rPr lang="zh-TW" altLang="en-US" smtClean="0"/>
              <a:t>‹#›</a:t>
            </a:fld>
            <a:endParaRPr lang="zh-TW" altLang="en-US"/>
          </a:p>
        </p:txBody>
      </p:sp>
      <p:sp>
        <p:nvSpPr>
          <p:cNvPr id="11" name="Title 10"/>
          <p:cNvSpPr>
            <a:spLocks noGrp="1"/>
          </p:cNvSpPr>
          <p:nvPr>
            <p:ph type="title"/>
          </p:nvPr>
        </p:nvSpPr>
        <p:spPr/>
        <p:txBody>
          <a:bodyPr/>
          <a:lstStyle/>
          <a:p>
            <a:r>
              <a:rPr lang="zh-TW" altLang="en-US" smtClean="0"/>
              <a:t>按一下以編輯母片標題樣式</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AD6EF2DF-F9E3-42D5-88F2-EC563F320471}" type="datetimeFigureOut">
              <a:rPr lang="zh-TW" altLang="en-US" smtClean="0"/>
              <a:t>2013/10/24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FB92B93-9D9F-42A6-BF8D-C84B292E1E53}"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D6EF2DF-F9E3-42D5-88F2-EC563F320471}" type="datetimeFigureOut">
              <a:rPr lang="zh-TW" altLang="en-US" smtClean="0"/>
              <a:t>2013/10/24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FB92B93-9D9F-42A6-BF8D-C84B292E1E53}" type="slidenum">
              <a:rPr lang="zh-TW" altLang="en-US" smtClean="0"/>
              <a:t>‹#›</a:t>
            </a:fld>
            <a:endParaRPr lang="zh-TW" altLang="en-US"/>
          </a:p>
        </p:txBody>
      </p:sp>
      <p:sp>
        <p:nvSpPr>
          <p:cNvPr id="12" name="Title 11"/>
          <p:cNvSpPr>
            <a:spLocks noGrp="1"/>
          </p:cNvSpPr>
          <p:nvPr>
            <p:ph type="title"/>
          </p:nvPr>
        </p:nvSpPr>
        <p:spPr/>
        <p:txBody>
          <a:bodyPr/>
          <a:lstStyle>
            <a:lvl1pPr>
              <a:defRPr>
                <a:solidFill>
                  <a:schemeClr val="tx2"/>
                </a:solidFill>
              </a:defRPr>
            </a:lvl1pPr>
          </a:lstStyle>
          <a:p>
            <a:r>
              <a:rPr lang="zh-TW" altLang="en-US" smtClean="0"/>
              <a:t>按一下以編輯母片標題樣式</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AD6EF2DF-F9E3-42D5-88F2-EC563F320471}" type="datetimeFigureOut">
              <a:rPr lang="zh-TW" altLang="en-US" smtClean="0"/>
              <a:t>2013/10/24</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FB92B93-9D9F-42A6-BF8D-C84B292E1E53}" type="slidenum">
              <a:rPr lang="zh-TW" altLang="en-US" smtClean="0"/>
              <a:t>‹#›</a:t>
            </a:fld>
            <a:endParaRPr lang="zh-TW" alt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AD6EF2DF-F9E3-42D5-88F2-EC563F320471}" type="datetimeFigureOut">
              <a:rPr lang="zh-TW" altLang="en-US" smtClean="0"/>
              <a:t>2013/10/24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FFB92B93-9D9F-42A6-BF8D-C84B292E1E53}" type="slidenum">
              <a:rPr lang="zh-TW" altLang="en-US" smtClean="0"/>
              <a:t>‹#›</a:t>
            </a:fld>
            <a:endParaRPr lang="zh-TW" alt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6EF2DF-F9E3-42D5-88F2-EC563F320471}" type="datetimeFigureOut">
              <a:rPr lang="zh-TW" altLang="en-US" smtClean="0"/>
              <a:t>2013/10/24</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FFB92B93-9D9F-42A6-BF8D-C84B292E1E53}"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zh-TW" altLang="en-US" smtClean="0"/>
              <a:t>按一下以編輯母片標題樣式</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AD6EF2DF-F9E3-42D5-88F2-EC563F320471}" type="datetimeFigureOut">
              <a:rPr lang="zh-TW" altLang="en-US" smtClean="0"/>
              <a:t>2013/10/24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FB92B93-9D9F-42A6-BF8D-C84B292E1E53}"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zh-TW" altLang="en-US" smtClean="0"/>
              <a:t>按一下以編輯母片標題樣式</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AD6EF2DF-F9E3-42D5-88F2-EC563F320471}" type="datetimeFigureOut">
              <a:rPr lang="zh-TW" altLang="en-US" smtClean="0"/>
              <a:t>2013/10/24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FB92B93-9D9F-42A6-BF8D-C84B292E1E53}"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D6EF2DF-F9E3-42D5-88F2-EC563F320471}" type="datetimeFigureOut">
              <a:rPr lang="zh-TW" altLang="en-US" smtClean="0"/>
              <a:t>2013/10/24</a:t>
            </a:fld>
            <a:endParaRPr lang="zh-TW" alt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zh-TW" alt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FB92B93-9D9F-42A6-BF8D-C84B292E1E53}"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huafan.hfu.edu.tw/~bauruei/gungfu/gu04.htm" TargetMode="External"/><Relationship Id="rId2" Type="http://schemas.openxmlformats.org/officeDocument/2006/relationships/hyperlink" Target="http://huafan.hfu.edu.tw/~bauruei/gungfu/gu08.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huafan.hfu.edu.tw/~bauruei/thesis/th11.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中國哲學的問題意識與研究方法</a:t>
            </a:r>
            <a:endParaRPr lang="zh-TW" altLang="en-US" dirty="0"/>
          </a:p>
        </p:txBody>
      </p:sp>
      <p:sp>
        <p:nvSpPr>
          <p:cNvPr id="3" name="副標題 2"/>
          <p:cNvSpPr>
            <a:spLocks noGrp="1"/>
          </p:cNvSpPr>
          <p:nvPr>
            <p:ph type="subTitle" idx="1"/>
          </p:nvPr>
        </p:nvSpPr>
        <p:spPr>
          <a:xfrm>
            <a:off x="1403648" y="3861048"/>
            <a:ext cx="6400800" cy="1752600"/>
          </a:xfrm>
        </p:spPr>
        <p:txBody>
          <a:bodyPr/>
          <a:lstStyle/>
          <a:p>
            <a:r>
              <a:rPr lang="zh-TW" altLang="en-US" sz="4000" dirty="0"/>
              <a:t>杜保瑞的中國哲學研究歷程</a:t>
            </a:r>
          </a:p>
          <a:p>
            <a:endParaRPr lang="zh-TW" altLang="en-US" dirty="0"/>
          </a:p>
        </p:txBody>
      </p:sp>
    </p:spTree>
    <p:extLst>
      <p:ext uri="{BB962C8B-B14F-4D97-AF65-F5344CB8AC3E}">
        <p14:creationId xmlns:p14="http://schemas.microsoft.com/office/powerpoint/2010/main" val="831997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en-US" altLang="zh-TW" dirty="0" smtClean="0"/>
              <a:t>1995年</a:t>
            </a:r>
            <a:r>
              <a:rPr lang="zh-TW" altLang="en-US" dirty="0" smtClean="0"/>
              <a:t>，撰寫</a:t>
            </a:r>
            <a:r>
              <a:rPr lang="en-US" altLang="zh-TW" u="sng" dirty="0" smtClean="0">
                <a:hlinkClick r:id="rId2"/>
              </a:rPr>
              <a:t>＜</a:t>
            </a:r>
            <a:r>
              <a:rPr lang="en-US" altLang="zh-TW" u="sng" dirty="0" err="1">
                <a:hlinkClick r:id="rId2"/>
              </a:rPr>
              <a:t>壇經的功夫哲學</a:t>
            </a:r>
            <a:r>
              <a:rPr lang="en-US" altLang="zh-TW" u="sng" dirty="0">
                <a:hlinkClick r:id="rId2"/>
              </a:rPr>
              <a:t>＞</a:t>
            </a:r>
            <a:r>
              <a:rPr lang="en-US" altLang="zh-TW" dirty="0" smtClean="0"/>
              <a:t>，</a:t>
            </a:r>
            <a:r>
              <a:rPr lang="zh-TW" altLang="en-US" dirty="0" smtClean="0"/>
              <a:t>建立“知識往工夫上說，工夫往境界上說，境界在最高證悟狀態中談”的壇經思路模型。</a:t>
            </a:r>
            <a:endParaRPr lang="en-US" altLang="zh-TW" dirty="0" smtClean="0"/>
          </a:p>
          <a:p>
            <a:r>
              <a:rPr lang="en-US" altLang="zh-TW" dirty="0"/>
              <a:t>1995</a:t>
            </a:r>
            <a:r>
              <a:rPr lang="zh-TW" altLang="en-US" dirty="0" smtClean="0"/>
              <a:t>年，</a:t>
            </a:r>
            <a:r>
              <a:rPr lang="zh-TW" altLang="zh-TW" dirty="0" smtClean="0"/>
              <a:t>撰寫</a:t>
            </a:r>
            <a:r>
              <a:rPr lang="zh-TW" altLang="en-US" u="sng" dirty="0" smtClean="0">
                <a:hlinkClick r:id="rId3"/>
              </a:rPr>
              <a:t>＜</a:t>
            </a:r>
            <a:r>
              <a:rPr lang="zh-TW" altLang="en-US" u="sng" dirty="0">
                <a:hlinkClick r:id="rId3"/>
              </a:rPr>
              <a:t>功夫理論與境界哲學</a:t>
            </a:r>
            <a:r>
              <a:rPr lang="zh-TW" altLang="en-US" u="sng" dirty="0" smtClean="0">
                <a:hlinkClick r:id="rId3"/>
              </a:rPr>
              <a:t>＞</a:t>
            </a:r>
            <a:r>
              <a:rPr lang="zh-TW" altLang="en-US" u="sng" dirty="0" smtClean="0"/>
              <a:t>，藉由</a:t>
            </a:r>
            <a:r>
              <a:rPr lang="zh-TW" altLang="zh-TW" dirty="0" smtClean="0"/>
              <a:t>參加</a:t>
            </a:r>
            <a:r>
              <a:rPr lang="zh-TW" altLang="zh-TW" dirty="0"/>
              <a:t>馮友蘭學術會議之便</a:t>
            </a:r>
            <a:r>
              <a:rPr lang="zh-TW" altLang="zh-TW" dirty="0" smtClean="0"/>
              <a:t>，針對</a:t>
            </a:r>
            <a:r>
              <a:rPr lang="zh-TW" altLang="en-US" dirty="0" smtClean="0"/>
              <a:t>道家和</a:t>
            </a:r>
            <a:r>
              <a:rPr lang="zh-TW" altLang="zh-TW" dirty="0" smtClean="0"/>
              <a:t>禪宗</a:t>
            </a:r>
            <a:r>
              <a:rPr lang="zh-TW" altLang="zh-TW" dirty="0"/>
              <a:t>哲學的</a:t>
            </a:r>
            <a:r>
              <a:rPr lang="zh-TW" altLang="zh-TW" dirty="0" smtClean="0"/>
              <a:t>討論</a:t>
            </a:r>
            <a:r>
              <a:rPr lang="zh-TW" altLang="en-US" dirty="0" smtClean="0"/>
              <a:t>，</a:t>
            </a:r>
            <a:r>
              <a:rPr lang="zh-TW" altLang="zh-TW" dirty="0" smtClean="0"/>
              <a:t>提出</a:t>
            </a:r>
            <a:r>
              <a:rPr lang="zh-TW" altLang="zh-TW" dirty="0"/>
              <a:t>一套</a:t>
            </a:r>
            <a:r>
              <a:rPr lang="zh-TW" altLang="zh-TW" dirty="0" smtClean="0"/>
              <a:t>方法論工具</a:t>
            </a:r>
            <a:r>
              <a:rPr lang="zh-TW" altLang="en-US" dirty="0" smtClean="0"/>
              <a:t>的理論。該文為筆者正式建立自己的哲學方法的第一次重要且有系統的里程碑之作。</a:t>
            </a:r>
            <a:endParaRPr lang="en-US" altLang="zh-TW" dirty="0"/>
          </a:p>
          <a:p>
            <a:endParaRPr lang="zh-TW" altLang="en-US" dirty="0"/>
          </a:p>
        </p:txBody>
      </p:sp>
      <p:sp>
        <p:nvSpPr>
          <p:cNvPr id="2" name="標題 1"/>
          <p:cNvSpPr>
            <a:spLocks noGrp="1"/>
          </p:cNvSpPr>
          <p:nvPr>
            <p:ph type="title"/>
          </p:nvPr>
        </p:nvSpPr>
        <p:spPr/>
        <p:txBody>
          <a:bodyPr/>
          <a:lstStyle/>
          <a:p>
            <a:r>
              <a:rPr lang="zh-TW" altLang="zh-TW" dirty="0"/>
              <a:t>＜功夫理論與境界哲學</a:t>
            </a:r>
            <a:r>
              <a:rPr lang="zh-TW" altLang="zh-TW" dirty="0" smtClean="0"/>
              <a:t>＞</a:t>
            </a:r>
            <a:endParaRPr lang="zh-TW" altLang="en-US" dirty="0"/>
          </a:p>
        </p:txBody>
      </p:sp>
    </p:spTree>
    <p:extLst>
      <p:ext uri="{BB962C8B-B14F-4D97-AF65-F5344CB8AC3E}">
        <p14:creationId xmlns:p14="http://schemas.microsoft.com/office/powerpoint/2010/main" val="3679122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lnSpcReduction="10000"/>
          </a:bodyPr>
          <a:lstStyle/>
          <a:p>
            <a:r>
              <a:rPr lang="zh-TW" altLang="en-US" b="1" dirty="0" smtClean="0"/>
              <a:t>二、</a:t>
            </a:r>
            <a:r>
              <a:rPr lang="zh-TW" altLang="zh-TW" b="1" dirty="0" smtClean="0"/>
              <a:t>當代</a:t>
            </a:r>
            <a:r>
              <a:rPr lang="zh-TW" altLang="zh-TW" b="1" dirty="0"/>
              <a:t>中國哲學研究需有同時描寫儒釋道各學的共同</a:t>
            </a:r>
            <a:r>
              <a:rPr lang="zh-TW" altLang="zh-TW" b="1" dirty="0" smtClean="0"/>
              <a:t>語言</a:t>
            </a:r>
            <a:r>
              <a:rPr lang="zh-TW" altLang="en-US" b="1" dirty="0" smtClean="0"/>
              <a:t>；</a:t>
            </a:r>
            <a:endParaRPr lang="en-US" altLang="zh-TW" b="1" dirty="0" smtClean="0"/>
          </a:p>
          <a:p>
            <a:r>
              <a:rPr lang="zh-TW" altLang="en-US" b="1" dirty="0" smtClean="0"/>
              <a:t>三、</a:t>
            </a:r>
            <a:r>
              <a:rPr lang="zh-TW" altLang="zh-TW" b="1" dirty="0" smtClean="0"/>
              <a:t>中國</a:t>
            </a:r>
            <a:r>
              <a:rPr lang="zh-TW" altLang="zh-TW" b="1" dirty="0"/>
              <a:t>哲學的理論體系是人生哲學本位的</a:t>
            </a:r>
            <a:r>
              <a:rPr lang="zh-TW" altLang="zh-TW" b="1" dirty="0" smtClean="0"/>
              <a:t>型態</a:t>
            </a:r>
            <a:endParaRPr lang="en-US" altLang="zh-TW" b="1" dirty="0" smtClean="0"/>
          </a:p>
          <a:p>
            <a:r>
              <a:rPr lang="zh-TW" altLang="zh-TW" b="1" dirty="0"/>
              <a:t>四、禪宗哲學是專講工夫的佛學義理型態</a:t>
            </a:r>
            <a:endParaRPr lang="zh-TW" altLang="zh-TW" dirty="0"/>
          </a:p>
          <a:p>
            <a:r>
              <a:rPr lang="zh-TW" altLang="zh-TW" b="1" dirty="0"/>
              <a:t>五、尋找共同的基本哲學問題是發掘共同語言的要點</a:t>
            </a:r>
            <a:endParaRPr lang="zh-TW" altLang="zh-TW" dirty="0"/>
          </a:p>
          <a:p>
            <a:r>
              <a:rPr lang="zh-TW" altLang="zh-TW" b="1" dirty="0"/>
              <a:t>六、形上學問題是一切哲學問題中最基本的哲學問題</a:t>
            </a:r>
            <a:endParaRPr lang="zh-TW" altLang="zh-TW" dirty="0"/>
          </a:p>
          <a:p>
            <a:r>
              <a:rPr lang="zh-TW" altLang="zh-TW" b="1" dirty="0"/>
              <a:t>七、「本體論」與「宇宙論」是形上學研究中的兩種基本問題意識</a:t>
            </a:r>
            <a:endParaRPr lang="zh-TW" altLang="zh-TW" dirty="0"/>
          </a:p>
          <a:p>
            <a:r>
              <a:rPr lang="zh-TW" altLang="zh-TW" b="1" dirty="0"/>
              <a:t>八、中國哲學體系中的形上學世界觀都是作為工夫境界理論的基地而設言的</a:t>
            </a:r>
            <a:endParaRPr lang="zh-TW" altLang="zh-TW" dirty="0"/>
          </a:p>
          <a:p>
            <a:endParaRPr lang="zh-TW" altLang="en-US" dirty="0"/>
          </a:p>
        </p:txBody>
      </p:sp>
      <p:sp>
        <p:nvSpPr>
          <p:cNvPr id="3" name="標題 2"/>
          <p:cNvSpPr>
            <a:spLocks noGrp="1"/>
          </p:cNvSpPr>
          <p:nvPr>
            <p:ph type="title"/>
          </p:nvPr>
        </p:nvSpPr>
        <p:spPr/>
        <p:txBody>
          <a:bodyPr/>
          <a:lstStyle/>
          <a:p>
            <a:r>
              <a:rPr lang="zh-TW" altLang="zh-TW" dirty="0"/>
              <a:t>＜功夫理論與境界哲學＞</a:t>
            </a:r>
            <a:endParaRPr lang="zh-TW" altLang="en-US" dirty="0"/>
          </a:p>
        </p:txBody>
      </p:sp>
    </p:spTree>
    <p:extLst>
      <p:ext uri="{BB962C8B-B14F-4D97-AF65-F5344CB8AC3E}">
        <p14:creationId xmlns:p14="http://schemas.microsoft.com/office/powerpoint/2010/main" val="1832860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lnSpcReduction="10000"/>
          </a:bodyPr>
          <a:lstStyle/>
          <a:p>
            <a:r>
              <a:rPr lang="zh-TW" altLang="zh-TW" b="1" dirty="0"/>
              <a:t>九、工夫境界哲學在理論體系中的使用意義</a:t>
            </a:r>
            <a:endParaRPr lang="zh-TW" altLang="zh-TW" dirty="0"/>
          </a:p>
          <a:p>
            <a:r>
              <a:rPr lang="zh-TW" altLang="zh-TW" b="1" dirty="0"/>
              <a:t>十、形上學世界觀與工夫境界哲學的先後關係</a:t>
            </a:r>
            <a:endParaRPr lang="zh-TW" altLang="zh-TW" dirty="0"/>
          </a:p>
          <a:p>
            <a:r>
              <a:rPr lang="zh-TW" altLang="zh-TW" b="1" dirty="0"/>
              <a:t>十一、中國哲學家自身的人格景象是與他的理論圖像一致的</a:t>
            </a:r>
            <a:endParaRPr lang="zh-TW" altLang="zh-TW" dirty="0"/>
          </a:p>
          <a:p>
            <a:r>
              <a:rPr lang="zh-TW" altLang="zh-TW" b="1" dirty="0"/>
              <a:t>十一、本體論和宇宙論對工夫操做是兩種不同的思維脈絡</a:t>
            </a:r>
            <a:endParaRPr lang="zh-TW" altLang="zh-TW" dirty="0"/>
          </a:p>
          <a:p>
            <a:r>
              <a:rPr lang="zh-TW" altLang="zh-TW" b="1" dirty="0"/>
              <a:t>十二、宇宙論進路的工夫與本體論進路的工夫是併合地發生的</a:t>
            </a:r>
            <a:endParaRPr lang="zh-TW" altLang="zh-TW" dirty="0"/>
          </a:p>
          <a:p>
            <a:r>
              <a:rPr lang="zh-TW" altLang="zh-TW" b="1" dirty="0"/>
              <a:t>十三、境界哲學的語言也是宇宙論與本體論同時使用的</a:t>
            </a:r>
            <a:endParaRPr lang="zh-TW" altLang="zh-TW" dirty="0"/>
          </a:p>
          <a:p>
            <a:endParaRPr lang="zh-TW" altLang="en-US" dirty="0"/>
          </a:p>
        </p:txBody>
      </p:sp>
      <p:sp>
        <p:nvSpPr>
          <p:cNvPr id="3" name="標題 2"/>
          <p:cNvSpPr>
            <a:spLocks noGrp="1"/>
          </p:cNvSpPr>
          <p:nvPr>
            <p:ph type="title"/>
          </p:nvPr>
        </p:nvSpPr>
        <p:spPr/>
        <p:txBody>
          <a:bodyPr/>
          <a:lstStyle/>
          <a:p>
            <a:r>
              <a:rPr lang="zh-TW" altLang="zh-TW" dirty="0"/>
              <a:t>＜功夫理論與境界哲學＞</a:t>
            </a:r>
            <a:endParaRPr lang="zh-TW" altLang="en-US" dirty="0"/>
          </a:p>
        </p:txBody>
      </p:sp>
    </p:spTree>
    <p:extLst>
      <p:ext uri="{BB962C8B-B14F-4D97-AF65-F5344CB8AC3E}">
        <p14:creationId xmlns:p14="http://schemas.microsoft.com/office/powerpoint/2010/main" val="3793769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zh-TW" b="1" dirty="0"/>
              <a:t>十四、中國哲學研究的新方法</a:t>
            </a:r>
            <a:endParaRPr lang="zh-TW" altLang="zh-TW" dirty="0"/>
          </a:p>
          <a:p>
            <a:r>
              <a:rPr lang="zh-TW" altLang="zh-TW" b="1" dirty="0"/>
              <a:t>十五、儒釋道各學術傳統的體系別異終究是各種人格型態的差異</a:t>
            </a:r>
            <a:endParaRPr lang="zh-TW" altLang="zh-TW" dirty="0"/>
          </a:p>
          <a:p>
            <a:r>
              <a:rPr lang="zh-TW" altLang="zh-TW" b="1" dirty="0" smtClean="0"/>
              <a:t>十六</a:t>
            </a:r>
            <a:r>
              <a:rPr lang="zh-TW" altLang="zh-TW" b="1" dirty="0"/>
              <a:t>、工夫理論可以有修養論修煉論修行論三種</a:t>
            </a:r>
            <a:r>
              <a:rPr lang="zh-TW" altLang="zh-TW" b="1" dirty="0" smtClean="0"/>
              <a:t>型態</a:t>
            </a:r>
            <a:endParaRPr lang="en-US" altLang="zh-TW" b="1" dirty="0" smtClean="0"/>
          </a:p>
          <a:p>
            <a:r>
              <a:rPr lang="zh-TW" altLang="zh-TW" b="1" dirty="0"/>
              <a:t>十七、宇宙論進路的工夫理論需要有一個「人體宇宙學」</a:t>
            </a:r>
            <a:endParaRPr lang="zh-TW" altLang="zh-TW" dirty="0"/>
          </a:p>
          <a:p>
            <a:r>
              <a:rPr lang="zh-TW" altLang="zh-TW" b="1" dirty="0"/>
              <a:t>十八、人性論是人存有者的本體論哲學</a:t>
            </a:r>
            <a:endParaRPr lang="zh-TW" altLang="zh-TW" dirty="0"/>
          </a:p>
          <a:p>
            <a:r>
              <a:rPr lang="zh-TW" altLang="zh-TW" b="1" dirty="0"/>
              <a:t>十九、基本哲學問題意識的分析方法</a:t>
            </a:r>
            <a:endParaRPr lang="zh-TW" altLang="zh-TW" dirty="0"/>
          </a:p>
          <a:p>
            <a:r>
              <a:rPr lang="zh-TW" altLang="zh-TW" b="1" dirty="0"/>
              <a:t>二十、哲學理論的型態區別之要點在世界觀</a:t>
            </a:r>
            <a:endParaRPr lang="zh-TW" altLang="zh-TW" dirty="0"/>
          </a:p>
          <a:p>
            <a:endParaRPr lang="zh-TW" altLang="en-US" dirty="0"/>
          </a:p>
        </p:txBody>
      </p:sp>
      <p:sp>
        <p:nvSpPr>
          <p:cNvPr id="3" name="標題 2"/>
          <p:cNvSpPr>
            <a:spLocks noGrp="1"/>
          </p:cNvSpPr>
          <p:nvPr>
            <p:ph type="title"/>
          </p:nvPr>
        </p:nvSpPr>
        <p:spPr/>
        <p:txBody>
          <a:bodyPr/>
          <a:lstStyle/>
          <a:p>
            <a:r>
              <a:rPr lang="zh-TW" altLang="zh-TW" dirty="0"/>
              <a:t>＜功夫理論與境界哲學＞</a:t>
            </a:r>
            <a:endParaRPr lang="zh-TW" altLang="en-US" dirty="0"/>
          </a:p>
        </p:txBody>
      </p:sp>
    </p:spTree>
    <p:extLst>
      <p:ext uri="{BB962C8B-B14F-4D97-AF65-F5344CB8AC3E}">
        <p14:creationId xmlns:p14="http://schemas.microsoft.com/office/powerpoint/2010/main" val="2451201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zh-TW" b="1" dirty="0"/>
              <a:t>二十一、境界理論是分別哲學型態的絕對</a:t>
            </a:r>
            <a:r>
              <a:rPr lang="zh-TW" altLang="zh-TW" b="1" dirty="0" smtClean="0"/>
              <a:t>標準</a:t>
            </a:r>
            <a:endParaRPr lang="en-US" altLang="zh-TW" b="1" dirty="0" smtClean="0"/>
          </a:p>
          <a:p>
            <a:r>
              <a:rPr lang="zh-TW" altLang="zh-TW" b="1" dirty="0"/>
              <a:t>二十二、宇宙論是一個知識性概念，本體論是一個觀念性概念</a:t>
            </a:r>
            <a:endParaRPr lang="zh-TW" altLang="zh-TW" dirty="0"/>
          </a:p>
          <a:p>
            <a:r>
              <a:rPr lang="zh-TW" altLang="zh-TW" b="1" dirty="0"/>
              <a:t>二十三、以工夫論替代心性論，並強調</a:t>
            </a:r>
            <a:r>
              <a:rPr lang="zh-TW" altLang="zh-TW" b="1" dirty="0" smtClean="0"/>
              <a:t>宇宙論</a:t>
            </a:r>
            <a:endParaRPr lang="en-US" altLang="zh-TW" b="1" dirty="0" smtClean="0"/>
          </a:p>
          <a:p>
            <a:endParaRPr lang="zh-TW" altLang="en-US" dirty="0"/>
          </a:p>
        </p:txBody>
      </p:sp>
      <p:sp>
        <p:nvSpPr>
          <p:cNvPr id="3" name="標題 2"/>
          <p:cNvSpPr>
            <a:spLocks noGrp="1"/>
          </p:cNvSpPr>
          <p:nvPr>
            <p:ph type="title"/>
          </p:nvPr>
        </p:nvSpPr>
        <p:spPr/>
        <p:txBody>
          <a:bodyPr/>
          <a:lstStyle/>
          <a:p>
            <a:r>
              <a:rPr lang="zh-TW" altLang="zh-TW" dirty="0"/>
              <a:t>＜功夫理論與境界哲學＞</a:t>
            </a:r>
            <a:endParaRPr lang="zh-TW" altLang="en-US" dirty="0"/>
          </a:p>
        </p:txBody>
      </p:sp>
    </p:spTree>
    <p:extLst>
      <p:ext uri="{BB962C8B-B14F-4D97-AF65-F5344CB8AC3E}">
        <p14:creationId xmlns:p14="http://schemas.microsoft.com/office/powerpoint/2010/main" val="206082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en-US" altLang="zh-TW" dirty="0" smtClean="0"/>
              <a:t>1998</a:t>
            </a:r>
            <a:r>
              <a:rPr lang="zh-TW" altLang="en-US" dirty="0" smtClean="0"/>
              <a:t>年，</a:t>
            </a:r>
            <a:r>
              <a:rPr lang="zh-TW" altLang="zh-TW" dirty="0" smtClean="0"/>
              <a:t>在</a:t>
            </a:r>
            <a:r>
              <a:rPr lang="zh-TW" altLang="zh-TW" dirty="0"/>
              <a:t>北京華文出版社</a:t>
            </a:r>
            <a:r>
              <a:rPr lang="zh-TW" altLang="zh-TW" dirty="0" smtClean="0"/>
              <a:t>出版</a:t>
            </a:r>
            <a:r>
              <a:rPr lang="zh-TW" altLang="zh-TW" dirty="0"/>
              <a:t>《功夫理論與境界哲學》</a:t>
            </a:r>
            <a:r>
              <a:rPr lang="zh-TW" altLang="zh-TW" dirty="0" smtClean="0"/>
              <a:t>專書</a:t>
            </a:r>
            <a:r>
              <a:rPr lang="zh-TW" altLang="en-US" dirty="0" smtClean="0"/>
              <a:t>。</a:t>
            </a:r>
            <a:endParaRPr lang="en-US" altLang="zh-TW" dirty="0" smtClean="0"/>
          </a:p>
          <a:p>
            <a:r>
              <a:rPr lang="zh-TW" altLang="en-US" dirty="0"/>
              <a:t>以此觀念為</a:t>
            </a:r>
            <a:r>
              <a:rPr lang="zh-TW" altLang="en-US" dirty="0" smtClean="0"/>
              <a:t>基礎，做了大量的中國哲學文本詮釋的研究寫作，共十二篇，主題放在易學、孔子、孟子、列子、禪宗研究上，集結成書。</a:t>
            </a:r>
            <a:endParaRPr lang="en-US" altLang="zh-TW" dirty="0" smtClean="0"/>
          </a:p>
          <a:p>
            <a:r>
              <a:rPr lang="zh-TW" altLang="en-US" dirty="0"/>
              <a:t>關鍵在於將工夫理論與境界哲學上升為中國哲學的哲學基本</a:t>
            </a:r>
            <a:r>
              <a:rPr lang="zh-TW" altLang="en-US" dirty="0" smtClean="0"/>
              <a:t>問題，而不被限制於形上學、知識論、倫理學三大哲學基本問題。至於如何結合東西哲學基本問題，則是後來的研究繼續深入的課題。</a:t>
            </a:r>
            <a:endParaRPr lang="en-US" altLang="zh-TW" dirty="0" smtClean="0"/>
          </a:p>
          <a:p>
            <a:endParaRPr lang="zh-TW" altLang="en-US" dirty="0"/>
          </a:p>
        </p:txBody>
      </p:sp>
      <p:sp>
        <p:nvSpPr>
          <p:cNvPr id="2" name="標題 1"/>
          <p:cNvSpPr>
            <a:spLocks noGrp="1"/>
          </p:cNvSpPr>
          <p:nvPr>
            <p:ph type="title"/>
          </p:nvPr>
        </p:nvSpPr>
        <p:spPr/>
        <p:txBody>
          <a:bodyPr/>
          <a:lstStyle/>
          <a:p>
            <a:r>
              <a:rPr lang="zh-TW" altLang="zh-TW" dirty="0"/>
              <a:t>《功夫理論與境界哲學》</a:t>
            </a:r>
            <a:endParaRPr lang="zh-TW" altLang="en-US" dirty="0"/>
          </a:p>
        </p:txBody>
      </p:sp>
    </p:spTree>
    <p:extLst>
      <p:ext uri="{BB962C8B-B14F-4D97-AF65-F5344CB8AC3E}">
        <p14:creationId xmlns:p14="http://schemas.microsoft.com/office/powerpoint/2010/main" val="124342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dirty="0" smtClean="0"/>
              <a:t>出版</a:t>
            </a:r>
            <a:r>
              <a:rPr lang="zh-TW" altLang="zh-TW" dirty="0" smtClean="0"/>
              <a:t>《</a:t>
            </a:r>
            <a:r>
              <a:rPr lang="zh-TW" altLang="zh-TW" dirty="0"/>
              <a:t>基本哲學問題</a:t>
            </a:r>
            <a:r>
              <a:rPr lang="zh-TW" altLang="zh-TW" dirty="0" smtClean="0"/>
              <a:t>》</a:t>
            </a:r>
            <a:r>
              <a:rPr lang="zh-TW" altLang="en-US" dirty="0" smtClean="0"/>
              <a:t>專書，以“宇宙論、本體論、工夫論、境界論”為中國哲學的哲學基本問題之架構，詮釋中國哲學文本，撰寫論文十二篇，包括：易傳、董仲舒、魏晉、肇論、永覺元賢，儒佛會通、方東美、牟宗三、台灣的當代中國哲學研究等主題。集結成書。</a:t>
            </a:r>
            <a:endParaRPr lang="en-US" altLang="zh-TW" dirty="0" smtClean="0"/>
          </a:p>
          <a:p>
            <a:r>
              <a:rPr lang="zh-TW" altLang="en-US" dirty="0"/>
              <a:t>初步解決了中國哲學基本問題的解釋架構</a:t>
            </a:r>
            <a:r>
              <a:rPr lang="zh-TW" altLang="en-US" dirty="0" smtClean="0"/>
              <a:t>問題。</a:t>
            </a:r>
            <a:endParaRPr lang="en-US" altLang="zh-TW" dirty="0" smtClean="0"/>
          </a:p>
          <a:p>
            <a:r>
              <a:rPr lang="zh-TW" altLang="en-US" dirty="0"/>
              <a:t>至於這一套架構與西方哲學的關係尚待</a:t>
            </a:r>
            <a:r>
              <a:rPr lang="zh-TW" altLang="en-US" dirty="0" smtClean="0"/>
              <a:t>思考。</a:t>
            </a:r>
            <a:endParaRPr lang="zh-TW" altLang="en-US" dirty="0"/>
          </a:p>
        </p:txBody>
      </p:sp>
      <p:sp>
        <p:nvSpPr>
          <p:cNvPr id="2" name="標題 1"/>
          <p:cNvSpPr>
            <a:spLocks noGrp="1"/>
          </p:cNvSpPr>
          <p:nvPr>
            <p:ph type="title"/>
          </p:nvPr>
        </p:nvSpPr>
        <p:spPr/>
        <p:txBody>
          <a:bodyPr/>
          <a:lstStyle/>
          <a:p>
            <a:r>
              <a:rPr lang="zh-TW" altLang="en-US" dirty="0" smtClean="0"/>
              <a:t>四方架構</a:t>
            </a:r>
            <a:endParaRPr lang="zh-TW" altLang="en-US" dirty="0"/>
          </a:p>
        </p:txBody>
      </p:sp>
    </p:spTree>
    <p:extLst>
      <p:ext uri="{BB962C8B-B14F-4D97-AF65-F5344CB8AC3E}">
        <p14:creationId xmlns:p14="http://schemas.microsoft.com/office/powerpoint/2010/main" val="2326944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fontScale="92500"/>
          </a:bodyPr>
          <a:lstStyle/>
          <a:p>
            <a:r>
              <a:rPr lang="en-US" altLang="zh-TW" dirty="0" smtClean="0"/>
              <a:t>2002</a:t>
            </a:r>
            <a:r>
              <a:rPr lang="zh-TW" altLang="zh-TW" dirty="0" smtClean="0"/>
              <a:t>年</a:t>
            </a:r>
            <a:r>
              <a:rPr lang="zh-TW" altLang="en-US" dirty="0" smtClean="0"/>
              <a:t>，撰寫</a:t>
            </a:r>
            <a:r>
              <a:rPr lang="zh-TW" altLang="zh-TW" dirty="0" smtClean="0"/>
              <a:t>＜</a:t>
            </a:r>
            <a:r>
              <a:rPr lang="zh-TW" altLang="zh-TW" dirty="0"/>
              <a:t>中國哲學的真理觀問題</a:t>
            </a:r>
            <a:r>
              <a:rPr lang="zh-TW" altLang="zh-TW" dirty="0" smtClean="0"/>
              <a:t>＞</a:t>
            </a:r>
            <a:r>
              <a:rPr lang="zh-TW" altLang="zh-TW" dirty="0"/>
              <a:t>一</a:t>
            </a:r>
            <a:r>
              <a:rPr lang="zh-TW" altLang="zh-TW" dirty="0" smtClean="0"/>
              <a:t>文</a:t>
            </a:r>
            <a:r>
              <a:rPr lang="zh-TW" altLang="en-US" dirty="0" smtClean="0"/>
              <a:t>。</a:t>
            </a:r>
            <a:endParaRPr lang="en-US" altLang="zh-TW" dirty="0" smtClean="0"/>
          </a:p>
          <a:p>
            <a:r>
              <a:rPr lang="zh-TW" altLang="en-US" dirty="0"/>
              <a:t>探討三教的真理</a:t>
            </a:r>
            <a:r>
              <a:rPr lang="zh-TW" altLang="en-US" dirty="0" smtClean="0"/>
              <a:t>觀之絕對性問題。進入中國哲學的知識論課題之領域。</a:t>
            </a:r>
            <a:endParaRPr lang="en-US" altLang="zh-TW" dirty="0" smtClean="0"/>
          </a:p>
          <a:p>
            <a:r>
              <a:rPr lang="zh-TW" altLang="en-US" dirty="0" smtClean="0"/>
              <a:t>探討中國哲學理論體系的系統性、檢證性、選擇性、適用性的問題。</a:t>
            </a:r>
            <a:endParaRPr lang="en-US" altLang="zh-TW" dirty="0" smtClean="0"/>
          </a:p>
          <a:p>
            <a:r>
              <a:rPr lang="zh-TW" altLang="en-US" dirty="0"/>
              <a:t>系統性指解釋架構的</a:t>
            </a:r>
            <a:r>
              <a:rPr lang="zh-TW" altLang="en-US" dirty="0" smtClean="0"/>
              <a:t>問題。</a:t>
            </a:r>
            <a:endParaRPr lang="en-US" altLang="zh-TW" dirty="0" smtClean="0"/>
          </a:p>
          <a:p>
            <a:r>
              <a:rPr lang="zh-TW" altLang="en-US" dirty="0"/>
              <a:t>檢證性針對它在世界經驗以及工夫實踐以達境界的檢證</a:t>
            </a:r>
            <a:r>
              <a:rPr lang="zh-TW" altLang="en-US" dirty="0" smtClean="0"/>
              <a:t>議題。</a:t>
            </a:r>
            <a:endParaRPr lang="en-US" altLang="zh-TW" dirty="0" smtClean="0"/>
          </a:p>
          <a:p>
            <a:r>
              <a:rPr lang="zh-TW" altLang="en-US" dirty="0"/>
              <a:t>適用性討論三教各自真正適用的實踐領域及理論效度</a:t>
            </a:r>
            <a:r>
              <a:rPr lang="zh-TW" altLang="en-US" dirty="0" smtClean="0"/>
              <a:t>問題。</a:t>
            </a:r>
            <a:endParaRPr lang="en-US" altLang="zh-TW" dirty="0" smtClean="0"/>
          </a:p>
          <a:p>
            <a:r>
              <a:rPr lang="zh-TW" altLang="en-US" dirty="0"/>
              <a:t>選擇性討論學習者應以何種</a:t>
            </a:r>
            <a:r>
              <a:rPr lang="zh-TW" altLang="en-US" dirty="0" smtClean="0"/>
              <a:t>態度選擇及使用三教的問題。</a:t>
            </a:r>
            <a:endParaRPr lang="zh-TW" altLang="en-US" dirty="0"/>
          </a:p>
        </p:txBody>
      </p:sp>
      <p:sp>
        <p:nvSpPr>
          <p:cNvPr id="2" name="標題 1"/>
          <p:cNvSpPr>
            <a:spLocks noGrp="1"/>
          </p:cNvSpPr>
          <p:nvPr>
            <p:ph type="title"/>
          </p:nvPr>
        </p:nvSpPr>
        <p:spPr/>
        <p:txBody>
          <a:bodyPr/>
          <a:lstStyle/>
          <a:p>
            <a:r>
              <a:rPr lang="zh-TW" altLang="zh-TW" dirty="0"/>
              <a:t>中國哲學的</a:t>
            </a:r>
            <a:r>
              <a:rPr lang="zh-TW" altLang="zh-TW" dirty="0" smtClean="0"/>
              <a:t>真理</a:t>
            </a:r>
            <a:r>
              <a:rPr lang="zh-TW" altLang="en-US" dirty="0" smtClean="0"/>
              <a:t>觀</a:t>
            </a:r>
            <a:r>
              <a:rPr lang="zh-TW" altLang="zh-TW" dirty="0" smtClean="0"/>
              <a:t>問題</a:t>
            </a:r>
            <a:endParaRPr lang="zh-TW" altLang="en-US" dirty="0"/>
          </a:p>
        </p:txBody>
      </p:sp>
    </p:spTree>
    <p:extLst>
      <p:ext uri="{BB962C8B-B14F-4D97-AF65-F5344CB8AC3E}">
        <p14:creationId xmlns:p14="http://schemas.microsoft.com/office/powerpoint/2010/main" val="386801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實踐哲學的解釋架構</a:t>
            </a:r>
            <a:endParaRPr lang="zh-TW" altLang="en-US" dirty="0"/>
          </a:p>
        </p:txBody>
      </p:sp>
      <p:sp>
        <p:nvSpPr>
          <p:cNvPr id="3" name="內容版面配置區 2"/>
          <p:cNvSpPr>
            <a:spLocks noGrp="1"/>
          </p:cNvSpPr>
          <p:nvPr>
            <p:ph sz="quarter" idx="13"/>
          </p:nvPr>
        </p:nvSpPr>
        <p:spPr/>
        <p:txBody>
          <a:bodyPr/>
          <a:lstStyle/>
          <a:p>
            <a:r>
              <a:rPr lang="en-US" altLang="zh-TW" dirty="0" smtClean="0"/>
              <a:t>2008</a:t>
            </a:r>
            <a:r>
              <a:rPr lang="zh-TW" altLang="en-US" dirty="0" smtClean="0"/>
              <a:t>年，出版</a:t>
            </a:r>
            <a:r>
              <a:rPr lang="zh-TW" altLang="zh-TW" dirty="0"/>
              <a:t>《</a:t>
            </a:r>
            <a:r>
              <a:rPr lang="zh-TW" altLang="zh-TW" dirty="0" smtClean="0"/>
              <a:t>哲學</a:t>
            </a:r>
            <a:r>
              <a:rPr lang="zh-TW" altLang="zh-TW" dirty="0"/>
              <a:t>概論</a:t>
            </a:r>
            <a:r>
              <a:rPr lang="zh-TW" altLang="zh-TW" dirty="0" smtClean="0"/>
              <a:t>》</a:t>
            </a:r>
            <a:r>
              <a:rPr lang="zh-TW" altLang="en-US" dirty="0" smtClean="0"/>
              <a:t>。</a:t>
            </a:r>
            <a:endParaRPr lang="en-US" altLang="zh-TW" dirty="0" smtClean="0"/>
          </a:p>
        </p:txBody>
      </p:sp>
      <p:sp>
        <p:nvSpPr>
          <p:cNvPr id="4" name="內容版面配置區 3"/>
          <p:cNvSpPr>
            <a:spLocks noGrp="1"/>
          </p:cNvSpPr>
          <p:nvPr>
            <p:ph sz="quarter" idx="14"/>
          </p:nvPr>
        </p:nvSpPr>
        <p:spPr/>
        <p:txBody>
          <a:bodyPr/>
          <a:lstStyle/>
          <a:p>
            <a:endParaRPr lang="zh-TW"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2852936"/>
            <a:ext cx="219075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9351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a:t>以倫理學、形上學、知識論的架構談中國哲學。</a:t>
            </a:r>
            <a:endParaRPr lang="en-US" altLang="zh-TW" dirty="0"/>
          </a:p>
          <a:p>
            <a:r>
              <a:rPr lang="zh-TW" altLang="en-US" dirty="0"/>
              <a:t>倫理學談儒釋道三家的工夫論。</a:t>
            </a:r>
            <a:endParaRPr lang="en-US" altLang="zh-TW" dirty="0"/>
          </a:p>
          <a:p>
            <a:r>
              <a:rPr lang="zh-TW" altLang="en-US" dirty="0"/>
              <a:t>形上學談中國哲學的宇宙論、本體論、存有論。</a:t>
            </a:r>
            <a:endParaRPr lang="en-US" altLang="zh-TW" dirty="0"/>
          </a:p>
          <a:p>
            <a:r>
              <a:rPr lang="zh-TW" altLang="en-US" dirty="0"/>
              <a:t>知識論談中國哲學三教體系的系統性、檢證性、適用性、選擇性問題。</a:t>
            </a:r>
            <a:endParaRPr lang="en-US" altLang="zh-TW" dirty="0"/>
          </a:p>
          <a:p>
            <a:r>
              <a:rPr lang="zh-TW" altLang="en-US" dirty="0"/>
              <a:t>宇宙論及工夫論有多種次級問題，本體論沒有次級問題只有次德目問題，境界論看依本體論說還是依宇宙論說，前者無次級問題，後者有種種階層境界。</a:t>
            </a:r>
          </a:p>
        </p:txBody>
      </p:sp>
      <p:sp>
        <p:nvSpPr>
          <p:cNvPr id="3" name="標題 2"/>
          <p:cNvSpPr>
            <a:spLocks noGrp="1"/>
          </p:cNvSpPr>
          <p:nvPr>
            <p:ph type="title"/>
          </p:nvPr>
        </p:nvSpPr>
        <p:spPr/>
        <p:txBody>
          <a:bodyPr/>
          <a:lstStyle/>
          <a:p>
            <a:r>
              <a:rPr lang="zh-TW" altLang="en-US" dirty="0"/>
              <a:t>實踐哲學的解釋架構</a:t>
            </a:r>
          </a:p>
        </p:txBody>
      </p:sp>
    </p:spTree>
    <p:extLst>
      <p:ext uri="{BB962C8B-B14F-4D97-AF65-F5344CB8AC3E}">
        <p14:creationId xmlns:p14="http://schemas.microsoft.com/office/powerpoint/2010/main" val="3228095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fontScale="92500" lnSpcReduction="20000"/>
          </a:bodyPr>
          <a:lstStyle/>
          <a:p>
            <a:r>
              <a:rPr lang="en-US" altLang="zh-TW" dirty="0" smtClean="0"/>
              <a:t>1961</a:t>
            </a:r>
            <a:r>
              <a:rPr lang="zh-TW" altLang="en-US" dirty="0" smtClean="0"/>
              <a:t>年出生於台灣台北縣瑞芳鎮。</a:t>
            </a:r>
            <a:endParaRPr lang="en-US" altLang="zh-TW" dirty="0" smtClean="0"/>
          </a:p>
          <a:p>
            <a:r>
              <a:rPr lang="en-US" altLang="zh-TW" dirty="0" smtClean="0"/>
              <a:t>1967</a:t>
            </a:r>
            <a:r>
              <a:rPr lang="zh-TW" altLang="en-US" dirty="0" smtClean="0"/>
              <a:t>年就讀台北市銘傳國小。</a:t>
            </a:r>
            <a:endParaRPr lang="en-US" altLang="zh-TW" dirty="0" smtClean="0"/>
          </a:p>
          <a:p>
            <a:r>
              <a:rPr lang="en-US" altLang="zh-TW" dirty="0" smtClean="0"/>
              <a:t>1973</a:t>
            </a:r>
            <a:r>
              <a:rPr lang="zh-TW" altLang="en-US" dirty="0" smtClean="0"/>
              <a:t>年就讀台北市南門國中。</a:t>
            </a:r>
            <a:endParaRPr lang="en-US" altLang="zh-TW" dirty="0" smtClean="0"/>
          </a:p>
          <a:p>
            <a:r>
              <a:rPr lang="en-US" altLang="zh-TW" dirty="0" smtClean="0"/>
              <a:t>1976</a:t>
            </a:r>
            <a:r>
              <a:rPr lang="zh-TW" altLang="en-US" dirty="0" smtClean="0"/>
              <a:t>年就讀台北市師大附中。</a:t>
            </a:r>
            <a:endParaRPr lang="en-US" altLang="zh-TW" dirty="0" smtClean="0"/>
          </a:p>
          <a:p>
            <a:r>
              <a:rPr lang="en-US" altLang="zh-TW" dirty="0" smtClean="0"/>
              <a:t>1979</a:t>
            </a:r>
            <a:r>
              <a:rPr lang="zh-TW" altLang="en-US" dirty="0" smtClean="0"/>
              <a:t>年就讀台灣大學政治系。</a:t>
            </a:r>
            <a:endParaRPr lang="en-US" altLang="zh-TW" dirty="0" smtClean="0"/>
          </a:p>
          <a:p>
            <a:r>
              <a:rPr lang="en-US" altLang="zh-TW" dirty="0" smtClean="0"/>
              <a:t>1982</a:t>
            </a:r>
            <a:r>
              <a:rPr lang="zh-TW" altLang="en-US" dirty="0" smtClean="0"/>
              <a:t>年轉入台灣大學哲學系。</a:t>
            </a:r>
            <a:endParaRPr lang="en-US" altLang="zh-TW" dirty="0" smtClean="0"/>
          </a:p>
          <a:p>
            <a:r>
              <a:rPr lang="en-US" altLang="zh-TW" dirty="0" smtClean="0"/>
              <a:t>1985</a:t>
            </a:r>
            <a:r>
              <a:rPr lang="zh-TW" altLang="en-US" dirty="0" smtClean="0"/>
              <a:t>年就讀台大哲學所碩士班。</a:t>
            </a:r>
            <a:endParaRPr lang="en-US" altLang="zh-TW" dirty="0" smtClean="0"/>
          </a:p>
          <a:p>
            <a:r>
              <a:rPr lang="en-US" altLang="zh-TW" dirty="0" smtClean="0"/>
              <a:t>1989</a:t>
            </a:r>
            <a:r>
              <a:rPr lang="zh-TW" altLang="en-US" dirty="0" smtClean="0"/>
              <a:t>年就讀台大哲學所博士班。</a:t>
            </a:r>
            <a:endParaRPr lang="en-US" altLang="zh-TW" dirty="0" smtClean="0"/>
          </a:p>
          <a:p>
            <a:r>
              <a:rPr lang="en-US" altLang="zh-TW" dirty="0" smtClean="0"/>
              <a:t>1993</a:t>
            </a:r>
            <a:r>
              <a:rPr lang="zh-TW" altLang="en-US" dirty="0" smtClean="0"/>
              <a:t>年服役。</a:t>
            </a:r>
            <a:endParaRPr lang="en-US" altLang="zh-TW" dirty="0" smtClean="0"/>
          </a:p>
          <a:p>
            <a:r>
              <a:rPr lang="en-US" altLang="zh-TW" dirty="0" smtClean="0"/>
              <a:t>1996</a:t>
            </a:r>
            <a:r>
              <a:rPr lang="zh-TW" altLang="en-US" dirty="0" smtClean="0"/>
              <a:t>年任教華梵大學哲學系。</a:t>
            </a:r>
            <a:endParaRPr lang="en-US" altLang="zh-TW" dirty="0" smtClean="0"/>
          </a:p>
          <a:p>
            <a:r>
              <a:rPr lang="en-US" altLang="zh-TW" dirty="0" smtClean="0"/>
              <a:t>2005</a:t>
            </a:r>
            <a:r>
              <a:rPr lang="zh-TW" altLang="en-US" dirty="0" smtClean="0"/>
              <a:t>年任教於台灣大學哲學系。</a:t>
            </a:r>
            <a:endParaRPr lang="zh-TW" altLang="en-US" dirty="0"/>
          </a:p>
        </p:txBody>
      </p:sp>
      <p:sp>
        <p:nvSpPr>
          <p:cNvPr id="2" name="標題 1"/>
          <p:cNvSpPr>
            <a:spLocks noGrp="1"/>
          </p:cNvSpPr>
          <p:nvPr>
            <p:ph type="title"/>
          </p:nvPr>
        </p:nvSpPr>
        <p:spPr/>
        <p:txBody>
          <a:bodyPr/>
          <a:lstStyle/>
          <a:p>
            <a:r>
              <a:rPr lang="zh-TW" altLang="en-US" dirty="0" smtClean="0"/>
              <a:t>學經歷</a:t>
            </a:r>
            <a:endParaRPr lang="zh-TW" altLang="en-US" dirty="0"/>
          </a:p>
        </p:txBody>
      </p:sp>
    </p:spTree>
    <p:extLst>
      <p:ext uri="{BB962C8B-B14F-4D97-AF65-F5344CB8AC3E}">
        <p14:creationId xmlns:p14="http://schemas.microsoft.com/office/powerpoint/2010/main" val="3360664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宇宙論的次級問題：宇宙發生論、基本元素、它在世界、世界圖式、生死過程、死後生命、命運結構。</a:t>
            </a:r>
            <a:endParaRPr lang="en-US" altLang="zh-TW" dirty="0" smtClean="0"/>
          </a:p>
          <a:p>
            <a:r>
              <a:rPr lang="zh-TW" altLang="en-US" dirty="0"/>
              <a:t>工夫</a:t>
            </a:r>
            <a:r>
              <a:rPr lang="zh-TW" altLang="en-US" dirty="0" smtClean="0"/>
              <a:t>論的兩種類型：本體論進路的工夫論、宇宙論進路的工夫論。</a:t>
            </a:r>
            <a:endParaRPr lang="en-US" altLang="zh-TW" dirty="0" smtClean="0"/>
          </a:p>
          <a:p>
            <a:r>
              <a:rPr lang="zh-TW" altLang="en-US" dirty="0"/>
              <a:t>工夫論的次級</a:t>
            </a:r>
            <a:r>
              <a:rPr lang="zh-TW" altLang="en-US" dirty="0" smtClean="0"/>
              <a:t>問題：工夫入手、工夫次第、境界工夫。</a:t>
            </a:r>
            <a:endParaRPr lang="en-US" altLang="zh-TW" dirty="0" smtClean="0"/>
          </a:p>
          <a:p>
            <a:r>
              <a:rPr lang="zh-TW" altLang="en-US" dirty="0"/>
              <a:t>境界哲學從宇宙</a:t>
            </a:r>
            <a:r>
              <a:rPr lang="zh-TW" altLang="en-US" dirty="0" smtClean="0"/>
              <a:t>論說主體存在的世界結構、從本體論說主體的清淨淨化程度、從工夫論說主體所達致的最高境界。</a:t>
            </a:r>
            <a:endParaRPr lang="zh-TW" altLang="en-US" dirty="0"/>
          </a:p>
        </p:txBody>
      </p:sp>
      <p:sp>
        <p:nvSpPr>
          <p:cNvPr id="3" name="標題 2"/>
          <p:cNvSpPr>
            <a:spLocks noGrp="1"/>
          </p:cNvSpPr>
          <p:nvPr>
            <p:ph type="title"/>
          </p:nvPr>
        </p:nvSpPr>
        <p:spPr/>
        <p:txBody>
          <a:bodyPr/>
          <a:lstStyle/>
          <a:p>
            <a:r>
              <a:rPr lang="zh-TW" altLang="en-US" dirty="0"/>
              <a:t>實踐哲學的解釋架構</a:t>
            </a:r>
          </a:p>
        </p:txBody>
      </p:sp>
    </p:spTree>
    <p:extLst>
      <p:ext uri="{BB962C8B-B14F-4D97-AF65-F5344CB8AC3E}">
        <p14:creationId xmlns:p14="http://schemas.microsoft.com/office/powerpoint/2010/main" val="2796184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存有論進路說中國哲學的形上學：談其概念定義及概念關係。</a:t>
            </a:r>
            <a:endParaRPr lang="en-US" altLang="zh-TW" dirty="0" smtClean="0"/>
          </a:p>
          <a:p>
            <a:r>
              <a:rPr lang="zh-TW" altLang="en-US" dirty="0"/>
              <a:t>說概念的</a:t>
            </a:r>
            <a:r>
              <a:rPr lang="zh-TW" altLang="en-US" dirty="0" smtClean="0"/>
              <a:t>分類：存有範疇、價值意識、抽象功能。</a:t>
            </a:r>
            <a:endParaRPr lang="en-US" altLang="zh-TW" dirty="0" smtClean="0"/>
          </a:p>
          <a:p>
            <a:r>
              <a:rPr lang="zh-TW" altLang="en-US" dirty="0"/>
              <a:t>存有</a:t>
            </a:r>
            <a:r>
              <a:rPr lang="zh-TW" altLang="en-US" dirty="0" smtClean="0"/>
              <a:t>範疇：天、道、理、氣、心、性、情、才</a:t>
            </a:r>
            <a:endParaRPr lang="en-US" altLang="zh-TW" dirty="0" smtClean="0"/>
          </a:p>
          <a:p>
            <a:r>
              <a:rPr lang="zh-TW" altLang="en-US" dirty="0"/>
              <a:t>價值</a:t>
            </a:r>
            <a:r>
              <a:rPr lang="zh-TW" altLang="en-US" dirty="0" smtClean="0"/>
              <a:t>意識：仁、義、禮、知、誠、善、無為、逍遙、苦、空</a:t>
            </a:r>
            <a:endParaRPr lang="en-US" altLang="zh-TW" dirty="0" smtClean="0"/>
          </a:p>
          <a:p>
            <a:r>
              <a:rPr lang="zh-TW" altLang="en-US" dirty="0"/>
              <a:t>抽象</a:t>
            </a:r>
            <a:r>
              <a:rPr lang="zh-TW" altLang="en-US" dirty="0" smtClean="0"/>
              <a:t>功能：有無、一多、動靜、體用、陰陽、</a:t>
            </a:r>
            <a:endParaRPr lang="en-US" altLang="zh-TW" dirty="0" smtClean="0"/>
          </a:p>
          <a:p>
            <a:r>
              <a:rPr lang="zh-TW" altLang="en-US" dirty="0"/>
              <a:t>諸種概念在三教間的合用分用</a:t>
            </a:r>
            <a:r>
              <a:rPr lang="zh-TW" altLang="en-US" dirty="0" smtClean="0"/>
              <a:t>關係。</a:t>
            </a:r>
            <a:endParaRPr lang="zh-TW" altLang="en-US" dirty="0"/>
          </a:p>
        </p:txBody>
      </p:sp>
      <p:sp>
        <p:nvSpPr>
          <p:cNvPr id="3" name="標題 2"/>
          <p:cNvSpPr>
            <a:spLocks noGrp="1"/>
          </p:cNvSpPr>
          <p:nvPr>
            <p:ph type="title"/>
          </p:nvPr>
        </p:nvSpPr>
        <p:spPr/>
        <p:txBody>
          <a:bodyPr/>
          <a:lstStyle/>
          <a:p>
            <a:r>
              <a:rPr lang="zh-TW" altLang="en-US" dirty="0"/>
              <a:t>實踐哲學的解釋架構</a:t>
            </a:r>
          </a:p>
        </p:txBody>
      </p:sp>
    </p:spTree>
    <p:extLst>
      <p:ext uri="{BB962C8B-B14F-4D97-AF65-F5344CB8AC3E}">
        <p14:creationId xmlns:p14="http://schemas.microsoft.com/office/powerpoint/2010/main" val="889575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lnSpcReduction="10000"/>
          </a:bodyPr>
          <a:lstStyle/>
          <a:p>
            <a:r>
              <a:rPr lang="en-US" altLang="zh-TW" dirty="0" smtClean="0"/>
              <a:t>2009</a:t>
            </a:r>
            <a:r>
              <a:rPr lang="zh-TW" altLang="zh-TW" dirty="0" smtClean="0"/>
              <a:t>年</a:t>
            </a:r>
            <a:r>
              <a:rPr lang="zh-TW" altLang="en-US" dirty="0" smtClean="0"/>
              <a:t>，撰寫</a:t>
            </a:r>
            <a:r>
              <a:rPr lang="zh-TW" altLang="zh-TW" dirty="0" smtClean="0"/>
              <a:t>＜</a:t>
            </a:r>
            <a:r>
              <a:rPr lang="zh-TW" altLang="zh-TW" dirty="0"/>
              <a:t>中國學的基本哲學問題與概念範疇＞一</a:t>
            </a:r>
            <a:r>
              <a:rPr lang="zh-TW" altLang="zh-TW" dirty="0" smtClean="0"/>
              <a:t>文</a:t>
            </a:r>
            <a:r>
              <a:rPr lang="zh-TW" altLang="en-US" dirty="0" smtClean="0"/>
              <a:t>。</a:t>
            </a:r>
            <a:endParaRPr lang="en-US" altLang="zh-TW" dirty="0" smtClean="0"/>
          </a:p>
          <a:p>
            <a:r>
              <a:rPr lang="zh-TW" altLang="en-US" dirty="0"/>
              <a:t>這是筆者的中國哲學研究</a:t>
            </a:r>
            <a:r>
              <a:rPr lang="zh-TW" altLang="en-US" dirty="0" smtClean="0"/>
              <a:t>繼＜工夫境界＞和＜真理觀＞之後</a:t>
            </a:r>
            <a:r>
              <a:rPr lang="zh-TW" altLang="en-US" dirty="0"/>
              <a:t>的第三次重要</a:t>
            </a:r>
            <a:r>
              <a:rPr lang="zh-TW" altLang="en-US" dirty="0" smtClean="0"/>
              <a:t>突破。</a:t>
            </a:r>
            <a:endParaRPr lang="en-US" altLang="zh-TW" dirty="0" smtClean="0"/>
          </a:p>
          <a:p>
            <a:r>
              <a:rPr lang="zh-TW" altLang="en-US" dirty="0"/>
              <a:t>背景同時</a:t>
            </a:r>
            <a:r>
              <a:rPr lang="zh-TW" altLang="en-US" dirty="0" smtClean="0"/>
              <a:t>有</a:t>
            </a:r>
            <a:r>
              <a:rPr lang="zh-TW" altLang="zh-TW" dirty="0"/>
              <a:t>《北宋儒學</a:t>
            </a:r>
            <a:r>
              <a:rPr lang="zh-TW" altLang="zh-TW" dirty="0" smtClean="0"/>
              <a:t>》</a:t>
            </a:r>
            <a:r>
              <a:rPr lang="zh-TW" altLang="en-US" dirty="0" smtClean="0"/>
              <a:t>及</a:t>
            </a:r>
            <a:r>
              <a:rPr lang="zh-TW" altLang="zh-TW" dirty="0" smtClean="0"/>
              <a:t>《</a:t>
            </a:r>
            <a:r>
              <a:rPr lang="zh-TW" altLang="zh-TW" dirty="0"/>
              <a:t>南宋儒學》</a:t>
            </a:r>
            <a:r>
              <a:rPr lang="zh-TW" altLang="zh-TW" dirty="0" smtClean="0"/>
              <a:t>的</a:t>
            </a:r>
            <a:r>
              <a:rPr lang="zh-TW" altLang="en-US" dirty="0" smtClean="0"/>
              <a:t>專書出版，獲得更多實戰演練後的心得。</a:t>
            </a:r>
            <a:endParaRPr lang="en-US" altLang="zh-TW" dirty="0" smtClean="0"/>
          </a:p>
          <a:p>
            <a:r>
              <a:rPr lang="zh-TW" altLang="en-US" dirty="0"/>
              <a:t>本文</a:t>
            </a:r>
            <a:r>
              <a:rPr lang="zh-TW" altLang="en-US" dirty="0" smtClean="0"/>
              <a:t>處理</a:t>
            </a:r>
            <a:r>
              <a:rPr lang="zh-TW" altLang="en-US" dirty="0"/>
              <a:t>以西洋哲學形</a:t>
            </a:r>
            <a:r>
              <a:rPr lang="zh-TW" altLang="en-US" dirty="0" smtClean="0"/>
              <a:t>上學、知識論、倫理學</a:t>
            </a:r>
            <a:r>
              <a:rPr lang="zh-TW" altLang="en-US" dirty="0"/>
              <a:t>為進路的中國哲學研究意</a:t>
            </a:r>
            <a:r>
              <a:rPr lang="zh-TW" altLang="en-US" dirty="0" smtClean="0"/>
              <a:t>涵。</a:t>
            </a:r>
            <a:endParaRPr lang="en-US" altLang="zh-TW" dirty="0" smtClean="0"/>
          </a:p>
          <a:p>
            <a:r>
              <a:rPr lang="zh-TW" altLang="en-US" dirty="0" smtClean="0"/>
              <a:t>以及以哲學基本問題或以概念範疇為進路研究中國哲學的差異。</a:t>
            </a:r>
            <a:endParaRPr lang="en-US" altLang="zh-TW" dirty="0" smtClean="0"/>
          </a:p>
          <a:p>
            <a:endParaRPr lang="zh-TW" altLang="en-US" dirty="0"/>
          </a:p>
        </p:txBody>
      </p:sp>
      <p:sp>
        <p:nvSpPr>
          <p:cNvPr id="2" name="標題 1"/>
          <p:cNvSpPr>
            <a:spLocks noGrp="1"/>
          </p:cNvSpPr>
          <p:nvPr>
            <p:ph type="title"/>
          </p:nvPr>
        </p:nvSpPr>
        <p:spPr/>
        <p:txBody>
          <a:bodyPr/>
          <a:lstStyle/>
          <a:p>
            <a:r>
              <a:rPr lang="zh-TW" altLang="zh-TW" sz="3600" dirty="0"/>
              <a:t>中國學的基本哲學問題與概念範疇</a:t>
            </a:r>
            <a:endParaRPr lang="zh-TW" altLang="en-US" sz="3600" dirty="0"/>
          </a:p>
        </p:txBody>
      </p:sp>
    </p:spTree>
    <p:extLst>
      <p:ext uri="{BB962C8B-B14F-4D97-AF65-F5344CB8AC3E}">
        <p14:creationId xmlns:p14="http://schemas.microsoft.com/office/powerpoint/2010/main" val="3431579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endParaRPr lang="zh-TW" altLang="en-US" dirty="0"/>
          </a:p>
        </p:txBody>
      </p:sp>
      <p:sp>
        <p:nvSpPr>
          <p:cNvPr id="5" name="內容版面配置區 4"/>
          <p:cNvSpPr>
            <a:spLocks noGrp="1"/>
          </p:cNvSpPr>
          <p:nvPr>
            <p:ph sz="quarter" idx="13"/>
          </p:nvPr>
        </p:nvSpPr>
        <p:spPr/>
        <p:txBody>
          <a:bodyPr/>
          <a:lstStyle/>
          <a:p>
            <a:endParaRPr lang="zh-TW" altLang="en-US" dirty="0"/>
          </a:p>
        </p:txBody>
      </p:sp>
      <p:sp>
        <p:nvSpPr>
          <p:cNvPr id="6" name="內容版面配置區 5"/>
          <p:cNvSpPr>
            <a:spLocks noGrp="1"/>
          </p:cNvSpPr>
          <p:nvPr>
            <p:ph sz="quarter" idx="14"/>
          </p:nvPr>
        </p:nvSpPr>
        <p:spPr/>
        <p:txBody>
          <a:bodyPr/>
          <a:lstStyle/>
          <a:p>
            <a:endParaRPr lang="zh-TW" alt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708920"/>
            <a:ext cx="2232248"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4" y="2708920"/>
            <a:ext cx="2232248"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3138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Autofit/>
          </a:bodyPr>
          <a:lstStyle/>
          <a:p>
            <a:r>
              <a:rPr lang="zh-TW" altLang="en-US" dirty="0"/>
              <a:t>處理中國四方架構與西方三大哲學基本問題之間</a:t>
            </a:r>
            <a:r>
              <a:rPr lang="zh-TW" altLang="en-US" dirty="0" smtClean="0"/>
              <a:t>的比較。</a:t>
            </a:r>
            <a:endParaRPr lang="en-US" altLang="zh-TW" dirty="0"/>
          </a:p>
          <a:p>
            <a:r>
              <a:rPr lang="zh-TW" altLang="en-US" dirty="0" smtClean="0"/>
              <a:t>四方</a:t>
            </a:r>
            <a:r>
              <a:rPr lang="zh-TW" altLang="en-US" dirty="0"/>
              <a:t>架構是解釋架構，以整個學派為</a:t>
            </a:r>
            <a:r>
              <a:rPr lang="zh-TW" altLang="en-US" dirty="0" smtClean="0"/>
              <a:t>對象，四方互攝，全體貫通。</a:t>
            </a:r>
            <a:endParaRPr lang="en-US" altLang="zh-TW" dirty="0" smtClean="0"/>
          </a:p>
          <a:p>
            <a:r>
              <a:rPr lang="zh-TW" altLang="en-US" dirty="0" smtClean="0"/>
              <a:t>三大</a:t>
            </a:r>
            <a:r>
              <a:rPr lang="zh-TW" altLang="en-US" dirty="0"/>
              <a:t>問題是哲學分類，以個別哲學體系為</a:t>
            </a:r>
            <a:r>
              <a:rPr lang="zh-TW" altLang="en-US" dirty="0" smtClean="0"/>
              <a:t>對象，各個獨立，統包全局。尤其是形上學與知識論，各自獨立，全體建構。</a:t>
            </a:r>
            <a:endParaRPr lang="en-US" altLang="zh-TW" dirty="0" smtClean="0"/>
          </a:p>
          <a:p>
            <a:r>
              <a:rPr lang="zh-TW" altLang="en-US" dirty="0"/>
              <a:t>可以以實踐哲學的解釋架構進行文本研究，也可以以形上學、知識論、倫理學的進路研究中國哲學文本，前者是哲學史研究，後者是哲學問題研究。但後者應基於前者的紮實基礎</a:t>
            </a:r>
            <a:r>
              <a:rPr lang="zh-TW" altLang="en-US" dirty="0" smtClean="0"/>
              <a:t>。</a:t>
            </a:r>
            <a:endParaRPr lang="zh-TW" altLang="en-US" dirty="0"/>
          </a:p>
        </p:txBody>
      </p:sp>
      <p:sp>
        <p:nvSpPr>
          <p:cNvPr id="3" name="標題 2"/>
          <p:cNvSpPr>
            <a:spLocks noGrp="1"/>
          </p:cNvSpPr>
          <p:nvPr>
            <p:ph type="title"/>
          </p:nvPr>
        </p:nvSpPr>
        <p:spPr/>
        <p:txBody>
          <a:bodyPr/>
          <a:lstStyle/>
          <a:p>
            <a:r>
              <a:rPr lang="zh-TW" altLang="zh-TW" sz="4800" dirty="0"/>
              <a:t>＜中國學的基本哲學問題與概念範疇＞</a:t>
            </a:r>
            <a:endParaRPr lang="zh-TW" altLang="en-US" sz="4800" dirty="0"/>
          </a:p>
        </p:txBody>
      </p:sp>
    </p:spTree>
    <p:extLst>
      <p:ext uri="{BB962C8B-B14F-4D97-AF65-F5344CB8AC3E}">
        <p14:creationId xmlns:p14="http://schemas.microsoft.com/office/powerpoint/2010/main" val="1297703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a:t>處理基本哲學問題與概念範疇研究進路之分別</a:t>
            </a:r>
            <a:r>
              <a:rPr lang="zh-TW" altLang="en-US" dirty="0" smtClean="0"/>
              <a:t>。</a:t>
            </a:r>
            <a:endParaRPr lang="en-US" altLang="zh-TW" dirty="0" smtClean="0"/>
          </a:p>
          <a:p>
            <a:r>
              <a:rPr lang="zh-TW" altLang="en-US" dirty="0"/>
              <a:t>主張研究傳統文本，應以哲學基本問題為研究進</a:t>
            </a:r>
            <a:r>
              <a:rPr lang="zh-TW" altLang="en-US" dirty="0" smtClean="0"/>
              <a:t>路。</a:t>
            </a:r>
            <a:endParaRPr lang="en-US" altLang="zh-TW" dirty="0" smtClean="0"/>
          </a:p>
          <a:p>
            <a:r>
              <a:rPr lang="zh-TW" altLang="en-US" dirty="0"/>
              <a:t>主張概念範疇研究進路</a:t>
            </a:r>
            <a:r>
              <a:rPr lang="zh-TW" altLang="en-US" dirty="0" smtClean="0"/>
              <a:t>，既不成問題</a:t>
            </a:r>
            <a:r>
              <a:rPr lang="zh-TW" altLang="en-US" dirty="0"/>
              <a:t>，亦不成主張。</a:t>
            </a:r>
            <a:endParaRPr lang="en-US" altLang="zh-TW" dirty="0"/>
          </a:p>
          <a:p>
            <a:r>
              <a:rPr lang="zh-TW" altLang="en-US" dirty="0"/>
              <a:t>處理不同類型的概念範疇之理論功能，在不同問題及不同學派上的應用</a:t>
            </a:r>
            <a:r>
              <a:rPr lang="zh-TW" altLang="en-US" dirty="0" smtClean="0"/>
              <a:t>。</a:t>
            </a:r>
            <a:endParaRPr lang="en-US" altLang="zh-TW" dirty="0" smtClean="0"/>
          </a:p>
          <a:p>
            <a:r>
              <a:rPr lang="zh-TW" altLang="en-US" dirty="0" smtClean="0"/>
              <a:t>重要的哲學概念有以下三類：存有</a:t>
            </a:r>
            <a:r>
              <a:rPr lang="zh-TW" altLang="en-US" dirty="0"/>
              <a:t>範疇、價值意識、抽象功能</a:t>
            </a:r>
            <a:r>
              <a:rPr lang="zh-TW" altLang="en-US" dirty="0" smtClean="0"/>
              <a:t>。（抽象功能以不研究為原則）</a:t>
            </a:r>
            <a:endParaRPr lang="en-US" altLang="zh-TW" dirty="0" smtClean="0"/>
          </a:p>
          <a:p>
            <a:r>
              <a:rPr lang="zh-TW" altLang="en-US" dirty="0"/>
              <a:t>本體工夫可以以存有</a:t>
            </a:r>
            <a:r>
              <a:rPr lang="zh-TW" altLang="en-US" dirty="0" smtClean="0"/>
              <a:t>範疇、價值意識、操作型定義、具體實踐活動等方式陳述，皆不礙其義。</a:t>
            </a:r>
            <a:endParaRPr lang="en-US" altLang="zh-TW" dirty="0"/>
          </a:p>
          <a:p>
            <a:endParaRPr lang="zh-TW" altLang="en-US" dirty="0"/>
          </a:p>
        </p:txBody>
      </p:sp>
      <p:sp>
        <p:nvSpPr>
          <p:cNvPr id="3" name="標題 2"/>
          <p:cNvSpPr>
            <a:spLocks noGrp="1"/>
          </p:cNvSpPr>
          <p:nvPr>
            <p:ph type="title"/>
          </p:nvPr>
        </p:nvSpPr>
        <p:spPr/>
        <p:txBody>
          <a:bodyPr/>
          <a:lstStyle/>
          <a:p>
            <a:r>
              <a:rPr lang="zh-TW" altLang="zh-TW" dirty="0"/>
              <a:t>＜中國學的基本哲學問題與概念範疇＞</a:t>
            </a:r>
            <a:endParaRPr lang="zh-TW" altLang="en-US" dirty="0"/>
          </a:p>
        </p:txBody>
      </p:sp>
    </p:spTree>
    <p:extLst>
      <p:ext uri="{BB962C8B-B14F-4D97-AF65-F5344CB8AC3E}">
        <p14:creationId xmlns:p14="http://schemas.microsoft.com/office/powerpoint/2010/main" val="2390810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a:t>中</a:t>
            </a:r>
            <a:r>
              <a:rPr lang="zh-TW" altLang="en-US" dirty="0" smtClean="0"/>
              <a:t>國哲學方法論</a:t>
            </a:r>
            <a:endParaRPr lang="zh-TW" altLang="en-US" dirty="0"/>
          </a:p>
        </p:txBody>
      </p:sp>
      <p:sp>
        <p:nvSpPr>
          <p:cNvPr id="5" name="內容版面配置區 4"/>
          <p:cNvSpPr>
            <a:spLocks noGrp="1"/>
          </p:cNvSpPr>
          <p:nvPr>
            <p:ph sz="quarter" idx="13"/>
          </p:nvPr>
        </p:nvSpPr>
        <p:spPr/>
        <p:txBody>
          <a:bodyPr/>
          <a:lstStyle/>
          <a:p>
            <a:r>
              <a:rPr lang="en-US" altLang="zh-TW" dirty="0" smtClean="0"/>
              <a:t>2013</a:t>
            </a:r>
            <a:r>
              <a:rPr lang="zh-TW" altLang="en-US" dirty="0" smtClean="0"/>
              <a:t>年出版中國哲學方法論</a:t>
            </a:r>
            <a:endParaRPr lang="zh-TW" altLang="en-US" dirty="0"/>
          </a:p>
        </p:txBody>
      </p:sp>
      <p:sp>
        <p:nvSpPr>
          <p:cNvPr id="6" name="內容版面配置區 5"/>
          <p:cNvSpPr>
            <a:spLocks noGrp="1"/>
          </p:cNvSpPr>
          <p:nvPr>
            <p:ph sz="quarter" idx="14"/>
          </p:nvPr>
        </p:nvSpPr>
        <p:spPr/>
        <p:txBody>
          <a:bodyPr/>
          <a:lstStyle/>
          <a:p>
            <a:endParaRPr lang="zh-TW" alt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2924944"/>
            <a:ext cx="2232248" cy="2664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1477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lnSpcReduction="10000"/>
          </a:bodyPr>
          <a:lstStyle/>
          <a:p>
            <a:r>
              <a:rPr lang="zh-TW" altLang="en-US" dirty="0" smtClean="0"/>
              <a:t>大量研究</a:t>
            </a:r>
            <a:r>
              <a:rPr lang="zh-TW" altLang="en-US" b="1" dirty="0" smtClean="0"/>
              <a:t>當代中國哲學家</a:t>
            </a:r>
            <a:r>
              <a:rPr lang="zh-TW" altLang="en-US" dirty="0" smtClean="0"/>
              <a:t>的著作之後，理解到他們的方法論，是用來建立自己的體系，以對傳統哲學進行分類判教，以定優劣高下。</a:t>
            </a:r>
            <a:endParaRPr lang="en-US" altLang="zh-TW" dirty="0" smtClean="0"/>
          </a:p>
          <a:p>
            <a:r>
              <a:rPr lang="zh-TW" altLang="en-US" dirty="0"/>
              <a:t>而筆者的方法論是用來做文本</a:t>
            </a:r>
            <a:r>
              <a:rPr lang="zh-TW" altLang="en-US" dirty="0" smtClean="0"/>
              <a:t>詮釋，目的在使傳統中國哲學儒釋道三家，各自展現，而無從高下。</a:t>
            </a:r>
            <a:endParaRPr lang="en-US" altLang="zh-TW" dirty="0" smtClean="0"/>
          </a:p>
          <a:p>
            <a:r>
              <a:rPr lang="zh-TW" altLang="en-US" dirty="0" smtClean="0"/>
              <a:t>此一作法</a:t>
            </a:r>
            <a:r>
              <a:rPr lang="zh-TW" altLang="en-US" dirty="0"/>
              <a:t>揭示</a:t>
            </a:r>
            <a:r>
              <a:rPr lang="zh-TW" altLang="en-US" dirty="0" smtClean="0"/>
              <a:t>四方架構</a:t>
            </a:r>
            <a:r>
              <a:rPr lang="zh-TW" altLang="en-US" dirty="0"/>
              <a:t>可以作為</a:t>
            </a:r>
            <a:r>
              <a:rPr lang="zh-TW" altLang="en-US" dirty="0" smtClean="0"/>
              <a:t>所有中國哲學研究者</a:t>
            </a:r>
            <a:r>
              <a:rPr lang="zh-TW" altLang="en-US" dirty="0"/>
              <a:t>，藉以研究及了解和撰寫中國哲學理論的共通</a:t>
            </a:r>
            <a:r>
              <a:rPr lang="zh-TW" altLang="en-US" dirty="0" smtClean="0"/>
              <a:t>工具。</a:t>
            </a:r>
            <a:endParaRPr lang="en-US" altLang="zh-TW" dirty="0" smtClean="0"/>
          </a:p>
          <a:p>
            <a:r>
              <a:rPr lang="zh-TW" altLang="en-US" dirty="0"/>
              <a:t>至於</a:t>
            </a:r>
            <a:r>
              <a:rPr lang="zh-TW" altLang="en-US" dirty="0" smtClean="0"/>
              <a:t>馮友蘭、方東美、牟</a:t>
            </a:r>
            <a:r>
              <a:rPr lang="zh-TW" altLang="en-US" dirty="0"/>
              <a:t>宗</a:t>
            </a:r>
            <a:r>
              <a:rPr lang="zh-TW" altLang="en-US" dirty="0" smtClean="0"/>
              <a:t>三、勞</a:t>
            </a:r>
            <a:r>
              <a:rPr lang="zh-TW" altLang="en-US" dirty="0"/>
              <a:t>思</a:t>
            </a:r>
            <a:r>
              <a:rPr lang="zh-TW" altLang="en-US" dirty="0" smtClean="0"/>
              <a:t>光等哲學家的作品，變成競逐、較勁的中國哲學詮釋作品，必須繼續爭辯、擇取及淘汰。</a:t>
            </a:r>
            <a:endParaRPr lang="zh-TW" altLang="en-US" dirty="0"/>
          </a:p>
        </p:txBody>
      </p:sp>
      <p:sp>
        <p:nvSpPr>
          <p:cNvPr id="2" name="標題 1"/>
          <p:cNvSpPr>
            <a:spLocks noGrp="1"/>
          </p:cNvSpPr>
          <p:nvPr>
            <p:ph type="title"/>
          </p:nvPr>
        </p:nvSpPr>
        <p:spPr/>
        <p:txBody>
          <a:bodyPr/>
          <a:lstStyle/>
          <a:p>
            <a:r>
              <a:rPr lang="zh-TW" altLang="en-US" dirty="0" smtClean="0"/>
              <a:t>文本詮釋與解釋架構</a:t>
            </a:r>
            <a:endParaRPr lang="zh-TW" altLang="en-US" dirty="0"/>
          </a:p>
        </p:txBody>
      </p:sp>
    </p:spTree>
    <p:extLst>
      <p:ext uri="{BB962C8B-B14F-4D97-AF65-F5344CB8AC3E}">
        <p14:creationId xmlns:p14="http://schemas.microsoft.com/office/powerpoint/2010/main" val="2661263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dirty="0" smtClean="0"/>
              <a:t>四方架構用於傳統哲學文本研究，因此即是哲學史研究的工具，重點不在史傳，而在對哲學史上過去的成果進行文本解讀與理論詮釋。</a:t>
            </a:r>
            <a:endParaRPr lang="en-US" altLang="zh-TW" dirty="0" smtClean="0"/>
          </a:p>
          <a:p>
            <a:r>
              <a:rPr lang="zh-TW" altLang="en-US" dirty="0"/>
              <a:t>至於中國哲學</a:t>
            </a:r>
            <a:r>
              <a:rPr lang="zh-TW" altLang="en-US" dirty="0" smtClean="0"/>
              <a:t>研究，則</a:t>
            </a:r>
            <a:r>
              <a:rPr lang="zh-TW" altLang="en-US" dirty="0"/>
              <a:t>開放給當代</a:t>
            </a:r>
            <a:r>
              <a:rPr lang="zh-TW" altLang="en-US" dirty="0" smtClean="0"/>
              <a:t>中、西</a:t>
            </a:r>
            <a:r>
              <a:rPr lang="zh-TW" altLang="en-US" dirty="0"/>
              <a:t>各種</a:t>
            </a:r>
            <a:r>
              <a:rPr lang="zh-TW" altLang="en-US" dirty="0" smtClean="0"/>
              <a:t>方法、進路、問題</a:t>
            </a:r>
            <a:r>
              <a:rPr lang="zh-TW" altLang="en-US" dirty="0"/>
              <a:t>意識的</a:t>
            </a:r>
            <a:r>
              <a:rPr lang="zh-TW" altLang="en-US" dirty="0" smtClean="0"/>
              <a:t>研究管道。</a:t>
            </a:r>
            <a:endParaRPr lang="en-US" altLang="zh-TW" dirty="0" smtClean="0"/>
          </a:p>
          <a:p>
            <a:r>
              <a:rPr lang="zh-TW" altLang="en-US" dirty="0" smtClean="0"/>
              <a:t>故而</a:t>
            </a:r>
            <a:r>
              <a:rPr lang="zh-TW" altLang="en-US" dirty="0"/>
              <a:t>筆者所提供的正是一套中國哲學史上的傳統文本的理論體系的研究</a:t>
            </a:r>
            <a:r>
              <a:rPr lang="zh-TW" altLang="en-US" dirty="0" smtClean="0"/>
              <a:t>架構。</a:t>
            </a:r>
            <a:endParaRPr lang="zh-TW" altLang="en-US" dirty="0"/>
          </a:p>
        </p:txBody>
      </p:sp>
      <p:sp>
        <p:nvSpPr>
          <p:cNvPr id="2" name="標題 1"/>
          <p:cNvSpPr>
            <a:spLocks noGrp="1"/>
          </p:cNvSpPr>
          <p:nvPr>
            <p:ph type="title"/>
          </p:nvPr>
        </p:nvSpPr>
        <p:spPr/>
        <p:txBody>
          <a:bodyPr/>
          <a:lstStyle/>
          <a:p>
            <a:r>
              <a:rPr lang="zh-TW" altLang="en-US" dirty="0" smtClean="0"/>
              <a:t>文本詮釋與哲學史研究</a:t>
            </a:r>
            <a:endParaRPr lang="zh-TW" altLang="en-US" dirty="0"/>
          </a:p>
        </p:txBody>
      </p:sp>
    </p:spTree>
    <p:extLst>
      <p:ext uri="{BB962C8B-B14F-4D97-AF65-F5344CB8AC3E}">
        <p14:creationId xmlns:p14="http://schemas.microsoft.com/office/powerpoint/2010/main" val="1438060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smtClean="0"/>
              <a:t>謝謝大家</a:t>
            </a:r>
            <a:endParaRPr lang="zh-TW" altLang="en-US" dirty="0"/>
          </a:p>
        </p:txBody>
      </p:sp>
      <p:sp>
        <p:nvSpPr>
          <p:cNvPr id="5" name="副標題 4"/>
          <p:cNvSpPr>
            <a:spLocks noGrp="1"/>
          </p:cNvSpPr>
          <p:nvPr>
            <p:ph type="subTitle" idx="1"/>
          </p:nvPr>
        </p:nvSpPr>
        <p:spPr/>
        <p:txBody>
          <a:bodyPr/>
          <a:lstStyle/>
          <a:p>
            <a:r>
              <a:rPr lang="zh-TW" altLang="en-US" dirty="0" smtClean="0"/>
              <a:t>感謝聽講</a:t>
            </a:r>
            <a:endParaRPr lang="zh-TW" altLang="en-US" dirty="0"/>
          </a:p>
        </p:txBody>
      </p:sp>
    </p:spTree>
    <p:extLst>
      <p:ext uri="{BB962C8B-B14F-4D97-AF65-F5344CB8AC3E}">
        <p14:creationId xmlns:p14="http://schemas.microsoft.com/office/powerpoint/2010/main" val="704299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en-US" altLang="zh-TW" dirty="0" smtClean="0"/>
              <a:t>1979</a:t>
            </a:r>
            <a:r>
              <a:rPr lang="zh-TW" altLang="en-US" dirty="0" smtClean="0"/>
              <a:t>年進入台大政治系</a:t>
            </a:r>
            <a:endParaRPr lang="en-US" altLang="zh-TW" dirty="0" smtClean="0"/>
          </a:p>
          <a:p>
            <a:r>
              <a:rPr lang="zh-TW" altLang="en-US" dirty="0"/>
              <a:t>目睹台灣民主運動的</a:t>
            </a:r>
            <a:r>
              <a:rPr lang="zh-TW" altLang="en-US" dirty="0" smtClean="0"/>
              <a:t>巨大衝擊，理解政治的複雜與詭譎，反思應該不是我要用力的領域。</a:t>
            </a:r>
            <a:endParaRPr lang="en-US" altLang="zh-TW" dirty="0" smtClean="0"/>
          </a:p>
          <a:p>
            <a:r>
              <a:rPr lang="zh-TW" altLang="en-US" dirty="0"/>
              <a:t>反思人生的目標與</a:t>
            </a:r>
            <a:r>
              <a:rPr lang="zh-TW" altLang="en-US" dirty="0" smtClean="0"/>
              <a:t>方向，對中國文化之復興充滿了期望。大三暑假結束，轉入哲學系就讀。</a:t>
            </a:r>
            <a:endParaRPr lang="en-US" altLang="zh-TW" dirty="0" smtClean="0"/>
          </a:p>
          <a:p>
            <a:r>
              <a:rPr lang="en-US" altLang="zh-TW" dirty="0" smtClean="0"/>
              <a:t>1982</a:t>
            </a:r>
            <a:r>
              <a:rPr lang="zh-TW" altLang="en-US" dirty="0" smtClean="0"/>
              <a:t>轉系入台大哲學系，從大二念起。</a:t>
            </a:r>
            <a:endParaRPr lang="en-US" altLang="zh-TW" dirty="0" smtClean="0"/>
          </a:p>
          <a:p>
            <a:r>
              <a:rPr lang="zh-TW" altLang="en-US" dirty="0"/>
              <a:t>大學六年主要都在參與社團</a:t>
            </a:r>
            <a:r>
              <a:rPr lang="zh-TW" altLang="en-US" dirty="0" smtClean="0"/>
              <a:t>活動，擔任副總幹事、副會長、秘書長、副總編輯之類的角色。培養看事情的分析力與做事情的實踐力。</a:t>
            </a:r>
            <a:endParaRPr lang="zh-TW" altLang="en-US" dirty="0"/>
          </a:p>
        </p:txBody>
      </p:sp>
      <p:sp>
        <p:nvSpPr>
          <p:cNvPr id="2" name="標題 1"/>
          <p:cNvSpPr>
            <a:spLocks noGrp="1"/>
          </p:cNvSpPr>
          <p:nvPr>
            <p:ph type="title"/>
          </p:nvPr>
        </p:nvSpPr>
        <p:spPr/>
        <p:txBody>
          <a:bodyPr/>
          <a:lstStyle/>
          <a:p>
            <a:r>
              <a:rPr lang="zh-TW" altLang="en-US" dirty="0" smtClean="0"/>
              <a:t>從政治系到哲學系</a:t>
            </a:r>
            <a:endParaRPr lang="zh-TW" altLang="en-US" dirty="0"/>
          </a:p>
        </p:txBody>
      </p:sp>
    </p:spTree>
    <p:extLst>
      <p:ext uri="{BB962C8B-B14F-4D97-AF65-F5344CB8AC3E}">
        <p14:creationId xmlns:p14="http://schemas.microsoft.com/office/powerpoint/2010/main" val="32370804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t>故事還沒有結束</a:t>
            </a:r>
            <a:endParaRPr lang="zh-TW" altLang="en-US" dirty="0"/>
          </a:p>
        </p:txBody>
      </p:sp>
      <p:sp>
        <p:nvSpPr>
          <p:cNvPr id="5" name="文字版面配置區 4"/>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3000277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547664" y="548680"/>
            <a:ext cx="5976664" cy="5078313"/>
          </a:xfrm>
          <a:prstGeom prst="rect">
            <a:avLst/>
          </a:prstGeom>
        </p:spPr>
        <p:txBody>
          <a:bodyPr wrap="square">
            <a:spAutoFit/>
          </a:bodyPr>
          <a:lstStyle/>
          <a:p>
            <a:r>
              <a:rPr lang="zh-TW" altLang="en-US" sz="5400" dirty="0"/>
              <a:t>每個人都有自己關切的哲學問題，但是要用一輩子的時間去面對它，你若不處理它，也不會有別人去研究它了。</a:t>
            </a:r>
          </a:p>
        </p:txBody>
      </p:sp>
    </p:spTree>
    <p:extLst>
      <p:ext uri="{BB962C8B-B14F-4D97-AF65-F5344CB8AC3E}">
        <p14:creationId xmlns:p14="http://schemas.microsoft.com/office/powerpoint/2010/main" val="1054958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zh-TW" altLang="en-US" dirty="0" smtClean="0"/>
              <a:t>大學部三年打基礎。</a:t>
            </a:r>
            <a:endParaRPr lang="en-US" altLang="zh-TW" dirty="0" smtClean="0"/>
          </a:p>
          <a:p>
            <a:r>
              <a:rPr lang="zh-TW" altLang="en-US" dirty="0"/>
              <a:t>（</a:t>
            </a:r>
            <a:r>
              <a:rPr lang="en-US" altLang="zh-TW" dirty="0"/>
              <a:t>1985~1994</a:t>
            </a:r>
            <a:r>
              <a:rPr lang="zh-TW" altLang="en-US" dirty="0" smtClean="0"/>
              <a:t>）碩、博士班的學習經驗中，開始進入思考中國哲學研究的問題。</a:t>
            </a:r>
            <a:endParaRPr lang="en-US" altLang="zh-TW" dirty="0" smtClean="0"/>
          </a:p>
          <a:p>
            <a:r>
              <a:rPr lang="zh-TW" altLang="en-US" dirty="0"/>
              <a:t>主要面對的</a:t>
            </a:r>
            <a:r>
              <a:rPr lang="zh-TW" altLang="en-US" dirty="0" smtClean="0"/>
              <a:t>是：西方</a:t>
            </a:r>
            <a:r>
              <a:rPr lang="zh-TW" altLang="en-US" dirty="0"/>
              <a:t>哲學的</a:t>
            </a:r>
            <a:r>
              <a:rPr lang="zh-TW" altLang="en-US" dirty="0" smtClean="0"/>
              <a:t>挑戰：中國哲學沒有論證、中國哲學沒有思辨、中國哲學沒有邏輯。</a:t>
            </a:r>
            <a:endParaRPr lang="en-US" altLang="zh-TW" dirty="0" smtClean="0"/>
          </a:p>
          <a:p>
            <a:r>
              <a:rPr lang="zh-TW" altLang="en-US" dirty="0"/>
              <a:t>我的</a:t>
            </a:r>
            <a:r>
              <a:rPr lang="zh-TW" altLang="en-US" dirty="0" smtClean="0"/>
              <a:t>回應：死不悔改的理想主義者，無可救藥的樂觀主義者，意志堅定地走我自己的路。</a:t>
            </a:r>
            <a:endParaRPr lang="en-US" altLang="zh-TW" dirty="0" smtClean="0"/>
          </a:p>
          <a:p>
            <a:r>
              <a:rPr lang="zh-TW" altLang="en-US" dirty="0" smtClean="0"/>
              <a:t>碩士論文劉蕺山，奠定中國哲學文本解讀的基礎。</a:t>
            </a:r>
            <a:endParaRPr lang="en-US" altLang="zh-TW" dirty="0" smtClean="0"/>
          </a:p>
          <a:p>
            <a:r>
              <a:rPr lang="zh-TW" altLang="en-US" dirty="0" smtClean="0"/>
              <a:t>博士論文王船山，建立自己的問題意識與研究方法。</a:t>
            </a:r>
            <a:endParaRPr lang="zh-TW" altLang="en-US" dirty="0"/>
          </a:p>
        </p:txBody>
      </p:sp>
      <p:sp>
        <p:nvSpPr>
          <p:cNvPr id="2" name="標題 1"/>
          <p:cNvSpPr>
            <a:spLocks noGrp="1"/>
          </p:cNvSpPr>
          <p:nvPr>
            <p:ph type="title"/>
          </p:nvPr>
        </p:nvSpPr>
        <p:spPr/>
        <p:txBody>
          <a:bodyPr/>
          <a:lstStyle/>
          <a:p>
            <a:r>
              <a:rPr lang="zh-TW" altLang="en-US" dirty="0" smtClean="0"/>
              <a:t>中國哲學不是哲學</a:t>
            </a:r>
            <a:endParaRPr lang="zh-TW" altLang="en-US" dirty="0"/>
          </a:p>
        </p:txBody>
      </p:sp>
    </p:spTree>
    <p:extLst>
      <p:ext uri="{BB962C8B-B14F-4D97-AF65-F5344CB8AC3E}">
        <p14:creationId xmlns:p14="http://schemas.microsoft.com/office/powerpoint/2010/main" val="1861997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lnSpcReduction="10000"/>
          </a:bodyPr>
          <a:lstStyle/>
          <a:p>
            <a:r>
              <a:rPr lang="zh-TW" altLang="en-US" dirty="0" smtClean="0">
                <a:effectLst/>
              </a:rPr>
              <a:t>博士班期間：針對中西比較及中國哲學的特質，認識到中國哲學的工夫論是最關鍵的基本問題。</a:t>
            </a:r>
            <a:endParaRPr lang="en-US" altLang="zh-TW" dirty="0" smtClean="0">
              <a:effectLst/>
            </a:endParaRPr>
          </a:p>
          <a:p>
            <a:r>
              <a:rPr lang="en-US" altLang="zh-TW" dirty="0" smtClean="0">
                <a:effectLst/>
              </a:rPr>
              <a:t>1992年，</a:t>
            </a:r>
            <a:r>
              <a:rPr lang="zh-TW" altLang="en-US" dirty="0" smtClean="0">
                <a:effectLst/>
              </a:rPr>
              <a:t>撰寫</a:t>
            </a:r>
            <a:r>
              <a:rPr lang="en-US" altLang="zh-TW" u="sng" dirty="0" smtClean="0">
                <a:hlinkClick r:id="rId2"/>
              </a:rPr>
              <a:t>＜</a:t>
            </a:r>
            <a:r>
              <a:rPr lang="en-US" altLang="zh-TW" u="sng" dirty="0" err="1" smtClean="0">
                <a:hlinkClick r:id="rId2"/>
              </a:rPr>
              <a:t>從人生哲學的進路試論莊子哲學的道論</a:t>
            </a:r>
            <a:r>
              <a:rPr lang="zh-TW" altLang="en-US" u="sng" dirty="0" smtClean="0">
                <a:hlinkClick r:id="rId2"/>
              </a:rPr>
              <a:t>、</a:t>
            </a:r>
            <a:r>
              <a:rPr lang="en-US" altLang="zh-TW" u="sng" dirty="0" err="1" smtClean="0">
                <a:hlinkClick r:id="rId2"/>
              </a:rPr>
              <a:t>氣論</a:t>
            </a:r>
            <a:r>
              <a:rPr lang="zh-TW" altLang="en-US" u="sng" dirty="0" smtClean="0">
                <a:hlinkClick r:id="rId2"/>
              </a:rPr>
              <a:t>、</a:t>
            </a:r>
            <a:r>
              <a:rPr lang="en-US" altLang="zh-TW" u="sng" dirty="0" err="1" smtClean="0">
                <a:hlinkClick r:id="rId2"/>
              </a:rPr>
              <a:t>與功夫論</a:t>
            </a:r>
            <a:r>
              <a:rPr lang="en-US" altLang="zh-TW" u="sng" dirty="0">
                <a:hlinkClick r:id="rId2"/>
              </a:rPr>
              <a:t>＞</a:t>
            </a:r>
            <a:r>
              <a:rPr lang="en-US" altLang="zh-TW" dirty="0" smtClean="0">
                <a:effectLst/>
              </a:rPr>
              <a:t>，</a:t>
            </a:r>
            <a:r>
              <a:rPr lang="zh-TW" altLang="en-US" dirty="0" smtClean="0">
                <a:effectLst/>
              </a:rPr>
              <a:t>建立</a:t>
            </a:r>
            <a:r>
              <a:rPr lang="zh-TW" altLang="en-US" dirty="0" smtClean="0"/>
              <a:t>道論和氣</a:t>
            </a:r>
            <a:r>
              <a:rPr lang="zh-TW" altLang="en-US" dirty="0"/>
              <a:t>論</a:t>
            </a:r>
            <a:r>
              <a:rPr lang="zh-TW" altLang="en-US" dirty="0" smtClean="0"/>
              <a:t>與工夫</a:t>
            </a:r>
            <a:r>
              <a:rPr lang="zh-TW" altLang="en-US" dirty="0"/>
              <a:t>論的</a:t>
            </a:r>
            <a:r>
              <a:rPr lang="zh-TW" altLang="en-US" dirty="0" smtClean="0"/>
              <a:t>關係。</a:t>
            </a:r>
            <a:endParaRPr lang="en-US" altLang="zh-TW" dirty="0" smtClean="0"/>
          </a:p>
          <a:p>
            <a:r>
              <a:rPr lang="zh-TW" altLang="en-US" dirty="0" smtClean="0"/>
              <a:t>結論：有</a:t>
            </a:r>
            <a:r>
              <a:rPr lang="zh-TW" altLang="en-US" dirty="0"/>
              <a:t>甚麼形上學</a:t>
            </a:r>
            <a:r>
              <a:rPr lang="zh-TW" altLang="en-US" dirty="0" smtClean="0"/>
              <a:t>命題，就</a:t>
            </a:r>
            <a:r>
              <a:rPr lang="zh-TW" altLang="en-US" dirty="0"/>
              <a:t>有</a:t>
            </a:r>
            <a:r>
              <a:rPr lang="zh-TW" altLang="en-US" dirty="0" smtClean="0"/>
              <a:t>甚麼工夫</a:t>
            </a:r>
            <a:r>
              <a:rPr lang="zh-TW" altLang="en-US" dirty="0"/>
              <a:t>論</a:t>
            </a:r>
            <a:r>
              <a:rPr lang="zh-TW" altLang="en-US" dirty="0" smtClean="0"/>
              <a:t>命題。道論及氣論都是形上學，它們都作為引發工夫論的命題依據。</a:t>
            </a:r>
            <a:endParaRPr lang="en-US" altLang="zh-TW" dirty="0" smtClean="0"/>
          </a:p>
          <a:p>
            <a:r>
              <a:rPr lang="zh-TW" altLang="en-US" dirty="0"/>
              <a:t>道論談</a:t>
            </a:r>
            <a:r>
              <a:rPr lang="zh-TW" altLang="en-US" dirty="0" smtClean="0"/>
              <a:t>價值、氣論談宇宙結構，都提供工夫操作的方法。</a:t>
            </a:r>
            <a:endParaRPr lang="zh-TW" altLang="en-US" dirty="0"/>
          </a:p>
        </p:txBody>
      </p:sp>
      <p:sp>
        <p:nvSpPr>
          <p:cNvPr id="2" name="標題 1"/>
          <p:cNvSpPr>
            <a:spLocks noGrp="1"/>
          </p:cNvSpPr>
          <p:nvPr>
            <p:ph type="title"/>
          </p:nvPr>
        </p:nvSpPr>
        <p:spPr/>
        <p:txBody>
          <a:bodyPr/>
          <a:lstStyle/>
          <a:p>
            <a:r>
              <a:rPr lang="zh-TW" altLang="en-US" dirty="0" smtClean="0"/>
              <a:t>建構工夫論的方法</a:t>
            </a:r>
            <a:endParaRPr lang="zh-TW" altLang="en-US" dirty="0"/>
          </a:p>
        </p:txBody>
      </p:sp>
    </p:spTree>
    <p:extLst>
      <p:ext uri="{BB962C8B-B14F-4D97-AF65-F5344CB8AC3E}">
        <p14:creationId xmlns:p14="http://schemas.microsoft.com/office/powerpoint/2010/main" val="3998870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zh-TW" altLang="en-US" dirty="0" smtClean="0"/>
              <a:t>博士論文：＜王船山易學與氣論並重的形上學進路＞</a:t>
            </a:r>
            <a:endParaRPr lang="en-US" altLang="zh-TW" dirty="0" smtClean="0"/>
          </a:p>
          <a:p>
            <a:r>
              <a:rPr lang="zh-TW" altLang="en-US" dirty="0" smtClean="0"/>
              <a:t>發現中國</a:t>
            </a:r>
            <a:r>
              <a:rPr lang="zh-TW" altLang="en-US" dirty="0"/>
              <a:t>哲學</a:t>
            </a:r>
            <a:r>
              <a:rPr lang="zh-TW" altLang="en-US" dirty="0" smtClean="0"/>
              <a:t>的“論”太多了，邏輯關係不清楚。</a:t>
            </a:r>
            <a:endParaRPr lang="en-US" altLang="zh-TW" dirty="0" smtClean="0"/>
          </a:p>
          <a:p>
            <a:r>
              <a:rPr lang="zh-TW" altLang="en-US" dirty="0" smtClean="0"/>
              <a:t>進行理論</a:t>
            </a:r>
            <a:r>
              <a:rPr lang="zh-TW" altLang="en-US" dirty="0"/>
              <a:t>的</a:t>
            </a:r>
            <a:r>
              <a:rPr lang="zh-TW" altLang="en-US" dirty="0" smtClean="0"/>
              <a:t>分類：</a:t>
            </a:r>
            <a:endParaRPr lang="en-US" altLang="zh-TW" dirty="0" smtClean="0"/>
          </a:p>
          <a:p>
            <a:r>
              <a:rPr lang="zh-TW" altLang="en-US" dirty="0"/>
              <a:t>作為問題的</a:t>
            </a:r>
            <a:r>
              <a:rPr lang="zh-TW" altLang="en-US" dirty="0" smtClean="0"/>
              <a:t>理論（形上學、宇宙論）</a:t>
            </a:r>
            <a:endParaRPr lang="en-US" altLang="zh-TW" dirty="0" smtClean="0"/>
          </a:p>
          <a:p>
            <a:r>
              <a:rPr lang="zh-TW" altLang="en-US" dirty="0"/>
              <a:t>作為主張的</a:t>
            </a:r>
            <a:r>
              <a:rPr lang="zh-TW" altLang="en-US" dirty="0" smtClean="0"/>
              <a:t>理論（一元論、性善論）</a:t>
            </a:r>
            <a:endParaRPr lang="en-US" altLang="zh-TW" dirty="0" smtClean="0"/>
          </a:p>
          <a:p>
            <a:r>
              <a:rPr lang="zh-TW" altLang="en-US" dirty="0"/>
              <a:t>作為材料的</a:t>
            </a:r>
            <a:r>
              <a:rPr lang="zh-TW" altLang="en-US" dirty="0" smtClean="0"/>
              <a:t>理論（理氣論、心性論）</a:t>
            </a:r>
            <a:endParaRPr lang="en-US" altLang="zh-TW" dirty="0" smtClean="0"/>
          </a:p>
          <a:p>
            <a:r>
              <a:rPr lang="zh-TW" altLang="en-US" dirty="0" smtClean="0"/>
              <a:t>發現工夫</a:t>
            </a:r>
            <a:r>
              <a:rPr lang="zh-TW" altLang="en-US" dirty="0"/>
              <a:t>論</a:t>
            </a:r>
            <a:r>
              <a:rPr lang="zh-TW" altLang="en-US" dirty="0" smtClean="0"/>
              <a:t>的類型（修養、修煉、修行）（本體論進路及宇宙論進路）</a:t>
            </a:r>
            <a:endParaRPr lang="zh-TW" altLang="en-US" dirty="0"/>
          </a:p>
        </p:txBody>
      </p:sp>
      <p:sp>
        <p:nvSpPr>
          <p:cNvPr id="2" name="標題 1"/>
          <p:cNvSpPr>
            <a:spLocks noGrp="1"/>
          </p:cNvSpPr>
          <p:nvPr>
            <p:ph type="title"/>
          </p:nvPr>
        </p:nvSpPr>
        <p:spPr/>
        <p:txBody>
          <a:bodyPr>
            <a:normAutofit/>
          </a:bodyPr>
          <a:lstStyle/>
          <a:p>
            <a:r>
              <a:rPr lang="zh-TW" altLang="en-US" dirty="0" smtClean="0"/>
              <a:t>中國哲學的問題與理論</a:t>
            </a:r>
            <a:endParaRPr lang="zh-TW" altLang="en-US" dirty="0"/>
          </a:p>
        </p:txBody>
      </p:sp>
    </p:spTree>
    <p:extLst>
      <p:ext uri="{BB962C8B-B14F-4D97-AF65-F5344CB8AC3E}">
        <p14:creationId xmlns:p14="http://schemas.microsoft.com/office/powerpoint/2010/main" val="1563328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en-US" altLang="zh-TW" dirty="0" smtClean="0"/>
              <a:t>1995</a:t>
            </a:r>
            <a:r>
              <a:rPr lang="zh-TW" altLang="zh-TW" dirty="0"/>
              <a:t>年出版《反者道之動</a:t>
            </a:r>
            <a:r>
              <a:rPr lang="zh-TW" altLang="zh-TW" dirty="0" smtClean="0"/>
              <a:t>》臺</a:t>
            </a:r>
            <a:r>
              <a:rPr lang="zh-TW" altLang="zh-TW" dirty="0"/>
              <a:t>北鴻泰出版社於</a:t>
            </a:r>
            <a:r>
              <a:rPr lang="en-US" altLang="zh-TW" dirty="0"/>
              <a:t>1995</a:t>
            </a:r>
            <a:r>
              <a:rPr lang="zh-TW" altLang="zh-TW" dirty="0"/>
              <a:t>年</a:t>
            </a:r>
            <a:r>
              <a:rPr lang="en-US" altLang="zh-TW" dirty="0"/>
              <a:t>07</a:t>
            </a:r>
            <a:r>
              <a:rPr lang="zh-TW" altLang="zh-TW" dirty="0"/>
              <a:t>月初版，後亦由北京華文出版社於</a:t>
            </a:r>
            <a:r>
              <a:rPr lang="en-US" altLang="zh-TW" dirty="0"/>
              <a:t>1997</a:t>
            </a:r>
            <a:r>
              <a:rPr lang="zh-TW" altLang="zh-TW" dirty="0"/>
              <a:t>年</a:t>
            </a:r>
            <a:r>
              <a:rPr lang="en-US" altLang="zh-TW" dirty="0"/>
              <a:t>4</a:t>
            </a:r>
            <a:r>
              <a:rPr lang="zh-TW" altLang="zh-TW" dirty="0"/>
              <a:t>月出簡體字版</a:t>
            </a:r>
            <a:r>
              <a:rPr lang="zh-TW" altLang="zh-TW" dirty="0" smtClean="0"/>
              <a:t>。</a:t>
            </a:r>
            <a:endParaRPr lang="en-US" altLang="zh-TW" dirty="0" smtClean="0"/>
          </a:p>
          <a:p>
            <a:r>
              <a:rPr lang="zh-TW" altLang="zh-TW" dirty="0" smtClean="0"/>
              <a:t>討論老子的哲學觀念，做法是將老子全書進行文本意旨的疏解</a:t>
            </a:r>
            <a:r>
              <a:rPr lang="zh-TW" altLang="en-US" dirty="0" smtClean="0"/>
              <a:t>。</a:t>
            </a:r>
            <a:endParaRPr lang="en-US" altLang="zh-TW" dirty="0" smtClean="0"/>
          </a:p>
          <a:p>
            <a:r>
              <a:rPr lang="zh-TW" altLang="en-US" dirty="0"/>
              <a:t>主張哲學系研究哲學文本應著重於觀念的疏</a:t>
            </a:r>
            <a:r>
              <a:rPr lang="zh-TW" altLang="en-US" dirty="0" smtClean="0"/>
              <a:t>解，理論的建構，而不是跟中文系、歷史系的方法攪混在一起。</a:t>
            </a:r>
            <a:endParaRPr lang="zh-TW" altLang="en-US" dirty="0"/>
          </a:p>
        </p:txBody>
      </p:sp>
      <p:sp>
        <p:nvSpPr>
          <p:cNvPr id="2" name="標題 1"/>
          <p:cNvSpPr>
            <a:spLocks noGrp="1"/>
          </p:cNvSpPr>
          <p:nvPr>
            <p:ph type="title"/>
          </p:nvPr>
        </p:nvSpPr>
        <p:spPr/>
        <p:txBody>
          <a:bodyPr/>
          <a:lstStyle/>
          <a:p>
            <a:r>
              <a:rPr lang="zh-TW" altLang="en-US" dirty="0" smtClean="0"/>
              <a:t>哲學觀念研究</a:t>
            </a:r>
            <a:endParaRPr lang="zh-TW" altLang="en-US" dirty="0"/>
          </a:p>
        </p:txBody>
      </p:sp>
    </p:spTree>
    <p:extLst>
      <p:ext uri="{BB962C8B-B14F-4D97-AF65-F5344CB8AC3E}">
        <p14:creationId xmlns:p14="http://schemas.microsoft.com/office/powerpoint/2010/main" val="2156491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fontScale="92500"/>
          </a:bodyPr>
          <a:lstStyle/>
          <a:p>
            <a:r>
              <a:rPr lang="zh-TW" altLang="zh-TW" dirty="0"/>
              <a:t>其一為實存性體之進路，其二為抽象思辨之進</a:t>
            </a:r>
            <a:r>
              <a:rPr lang="zh-TW" altLang="zh-TW" dirty="0" smtClean="0"/>
              <a:t>路</a:t>
            </a:r>
            <a:r>
              <a:rPr lang="zh-TW" altLang="en-US" dirty="0" smtClean="0"/>
              <a:t>。</a:t>
            </a:r>
            <a:endParaRPr lang="en-US" altLang="zh-TW" dirty="0" smtClean="0"/>
          </a:p>
          <a:p>
            <a:r>
              <a:rPr lang="zh-TW" altLang="zh-TW" dirty="0" smtClean="0"/>
              <a:t>實</a:t>
            </a:r>
            <a:r>
              <a:rPr lang="zh-TW" altLang="zh-TW" dirty="0"/>
              <a:t>存性體即對存在界做意義與價值的體會，從而轉為生命的智慧與行為的蘄向，亦即價值意識的本體與本體工夫的依據，即老子之言於無為概念者</a:t>
            </a:r>
            <a:r>
              <a:rPr lang="zh-TW" altLang="zh-TW" dirty="0" smtClean="0"/>
              <a:t>。</a:t>
            </a:r>
            <a:endParaRPr lang="en-US" altLang="zh-TW" dirty="0" smtClean="0"/>
          </a:p>
          <a:p>
            <a:r>
              <a:rPr lang="zh-TW" altLang="zh-TW" dirty="0" smtClean="0"/>
              <a:t>抽象</a:t>
            </a:r>
            <a:r>
              <a:rPr lang="zh-TW" altLang="zh-TW" dirty="0"/>
              <a:t>思辨即對老子創造的道概念的普遍原理意旨進行意義的思辨，言其所有非經驗性</a:t>
            </a:r>
            <a:r>
              <a:rPr lang="zh-TW" altLang="zh-TW" dirty="0" smtClean="0"/>
              <a:t>特徵</a:t>
            </a:r>
            <a:r>
              <a:rPr lang="zh-TW" altLang="en-US" dirty="0" smtClean="0"/>
              <a:t>，</a:t>
            </a:r>
            <a:r>
              <a:rPr lang="zh-TW" altLang="zh-TW" dirty="0" smtClean="0"/>
              <a:t>以及</a:t>
            </a:r>
            <a:r>
              <a:rPr lang="zh-TW" altLang="zh-TW" dirty="0"/>
              <a:t>作為本體與</a:t>
            </a:r>
            <a:r>
              <a:rPr lang="zh-TW" altLang="zh-TW" dirty="0" smtClean="0"/>
              <a:t>實體</a:t>
            </a:r>
            <a:r>
              <a:rPr lang="zh-TW" altLang="en-US" dirty="0" smtClean="0"/>
              <a:t>，</a:t>
            </a:r>
            <a:r>
              <a:rPr lang="zh-TW" altLang="zh-TW" dirty="0" smtClean="0"/>
              <a:t>因此</a:t>
            </a:r>
            <a:r>
              <a:rPr lang="zh-TW" altLang="zh-TW" dirty="0"/>
              <a:t>有別於經驗現象的種種特徵</a:t>
            </a:r>
            <a:r>
              <a:rPr lang="zh-TW" altLang="zh-TW" dirty="0" smtClean="0"/>
              <a:t>。</a:t>
            </a:r>
            <a:r>
              <a:rPr lang="zh-TW" altLang="en-US" dirty="0" smtClean="0"/>
              <a:t>即老子言於道概念的特徵者。</a:t>
            </a:r>
            <a:endParaRPr lang="en-US" altLang="zh-TW" dirty="0" smtClean="0"/>
          </a:p>
          <a:p>
            <a:r>
              <a:rPr lang="zh-TW" altLang="en-US" dirty="0"/>
              <a:t>後以本體論和存有論區分</a:t>
            </a:r>
            <a:r>
              <a:rPr lang="zh-TW" altLang="en-US" dirty="0" smtClean="0"/>
              <a:t>兩者，可以作為中西形上學特徵的對比，亦可以之為解決牟宗三先生談朱、陸之爭的關鍵。</a:t>
            </a:r>
            <a:endParaRPr lang="zh-TW" altLang="en-US" dirty="0"/>
          </a:p>
        </p:txBody>
      </p:sp>
      <p:sp>
        <p:nvSpPr>
          <p:cNvPr id="2" name="標題 1"/>
          <p:cNvSpPr>
            <a:spLocks noGrp="1"/>
          </p:cNvSpPr>
          <p:nvPr>
            <p:ph type="title"/>
          </p:nvPr>
        </p:nvSpPr>
        <p:spPr/>
        <p:txBody>
          <a:bodyPr/>
          <a:lstStyle/>
          <a:p>
            <a:r>
              <a:rPr lang="zh-TW" altLang="en-US" dirty="0" smtClean="0"/>
              <a:t>老子道論的兩型</a:t>
            </a:r>
            <a:endParaRPr lang="zh-TW" altLang="en-US" dirty="0"/>
          </a:p>
        </p:txBody>
      </p:sp>
    </p:spTree>
    <p:extLst>
      <p:ext uri="{BB962C8B-B14F-4D97-AF65-F5344CB8AC3E}">
        <p14:creationId xmlns:p14="http://schemas.microsoft.com/office/powerpoint/2010/main" val="263735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a:t>＜莊周夢蝶＞</a:t>
            </a:r>
          </a:p>
        </p:txBody>
      </p:sp>
      <p:sp>
        <p:nvSpPr>
          <p:cNvPr id="5" name="內容版面配置區 4"/>
          <p:cNvSpPr>
            <a:spLocks noGrp="1"/>
          </p:cNvSpPr>
          <p:nvPr>
            <p:ph sz="quarter" idx="13"/>
          </p:nvPr>
        </p:nvSpPr>
        <p:spPr/>
        <p:txBody>
          <a:bodyPr/>
          <a:lstStyle/>
          <a:p>
            <a:r>
              <a:rPr lang="en-US" altLang="zh-TW" dirty="0"/>
              <a:t>1995</a:t>
            </a:r>
            <a:r>
              <a:rPr lang="zh-TW" altLang="en-US" dirty="0"/>
              <a:t>年，完成＜莊周夢蝶＞專書，將莊子內七篇進行全文逐句的意旨疏解。對於莊子談工夫與境界的思路多有體會。</a:t>
            </a:r>
            <a:endParaRPr lang="en-US" altLang="zh-TW" dirty="0"/>
          </a:p>
          <a:p>
            <a:endParaRPr lang="zh-TW" altLang="en-US" dirty="0"/>
          </a:p>
        </p:txBody>
      </p:sp>
      <p:sp>
        <p:nvSpPr>
          <p:cNvPr id="6" name="內容版面配置區 5"/>
          <p:cNvSpPr>
            <a:spLocks noGrp="1"/>
          </p:cNvSpPr>
          <p:nvPr>
            <p:ph sz="quarter" idx="14"/>
          </p:nvPr>
        </p:nvSpPr>
        <p:spPr/>
        <p:txBody>
          <a:bodyPr/>
          <a:lstStyle/>
          <a:p>
            <a:endParaRPr lang="zh-TW" alt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2564904"/>
            <a:ext cx="2520280"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131873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精裝版">
  <a:themeElements>
    <a:clrScheme name="精裝版">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精裝版">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精裝版">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446</TotalTime>
  <Words>2591</Words>
  <Application>Microsoft Office PowerPoint</Application>
  <PresentationFormat>如螢幕大小 (4:3)</PresentationFormat>
  <Paragraphs>150</Paragraphs>
  <Slides>31</Slides>
  <Notes>0</Notes>
  <HiddenSlides>0</HiddenSlides>
  <MMClips>0</MMClips>
  <ScaleCrop>false</ScaleCrop>
  <HeadingPairs>
    <vt:vector size="4" baseType="variant">
      <vt:variant>
        <vt:lpstr>佈景主題</vt:lpstr>
      </vt:variant>
      <vt:variant>
        <vt:i4>1</vt:i4>
      </vt:variant>
      <vt:variant>
        <vt:lpstr>投影片標題</vt:lpstr>
      </vt:variant>
      <vt:variant>
        <vt:i4>31</vt:i4>
      </vt:variant>
    </vt:vector>
  </HeadingPairs>
  <TitlesOfParts>
    <vt:vector size="32" baseType="lpstr">
      <vt:lpstr>精裝版</vt:lpstr>
      <vt:lpstr>中國哲學的問題意識與研究方法</vt:lpstr>
      <vt:lpstr>學經歷</vt:lpstr>
      <vt:lpstr>從政治系到哲學系</vt:lpstr>
      <vt:lpstr>中國哲學不是哲學</vt:lpstr>
      <vt:lpstr>建構工夫論的方法</vt:lpstr>
      <vt:lpstr>中國哲學的問題與理論</vt:lpstr>
      <vt:lpstr>哲學觀念研究</vt:lpstr>
      <vt:lpstr>老子道論的兩型</vt:lpstr>
      <vt:lpstr>＜莊周夢蝶＞</vt:lpstr>
      <vt:lpstr>＜功夫理論與境界哲學＞</vt:lpstr>
      <vt:lpstr>＜功夫理論與境界哲學＞</vt:lpstr>
      <vt:lpstr>＜功夫理論與境界哲學＞</vt:lpstr>
      <vt:lpstr>＜功夫理論與境界哲學＞</vt:lpstr>
      <vt:lpstr>＜功夫理論與境界哲學＞</vt:lpstr>
      <vt:lpstr>《功夫理論與境界哲學》</vt:lpstr>
      <vt:lpstr>四方架構</vt:lpstr>
      <vt:lpstr>中國哲學的真理觀問題</vt:lpstr>
      <vt:lpstr>實踐哲學的解釋架構</vt:lpstr>
      <vt:lpstr>實踐哲學的解釋架構</vt:lpstr>
      <vt:lpstr>實踐哲學的解釋架構</vt:lpstr>
      <vt:lpstr>實踐哲學的解釋架構</vt:lpstr>
      <vt:lpstr>中國學的基本哲學問題與概念範疇</vt:lpstr>
      <vt:lpstr>PowerPoint 簡報</vt:lpstr>
      <vt:lpstr>＜中國學的基本哲學問題與概念範疇＞</vt:lpstr>
      <vt:lpstr>＜中國學的基本哲學問題與概念範疇＞</vt:lpstr>
      <vt:lpstr>中國哲學方法論</vt:lpstr>
      <vt:lpstr>文本詮釋與解釋架構</vt:lpstr>
      <vt:lpstr>文本詮釋與哲學史研究</vt:lpstr>
      <vt:lpstr>謝謝大家</vt:lpstr>
      <vt:lpstr>故事還沒有結束</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杜保瑞的中國哲學研究歷程</dc:title>
  <dc:creator>杜保瑞</dc:creator>
  <cp:lastModifiedBy>杜保瑞</cp:lastModifiedBy>
  <cp:revision>52</cp:revision>
  <dcterms:created xsi:type="dcterms:W3CDTF">2013-10-06T03:49:59Z</dcterms:created>
  <dcterms:modified xsi:type="dcterms:W3CDTF">2013-10-24T13:01:05Z</dcterms:modified>
</cp:coreProperties>
</file>