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08" r:id="rId3"/>
    <p:sldId id="309" r:id="rId4"/>
    <p:sldId id="306" r:id="rId5"/>
    <p:sldId id="320" r:id="rId6"/>
    <p:sldId id="322" r:id="rId7"/>
    <p:sldId id="329" r:id="rId8"/>
    <p:sldId id="307" r:id="rId9"/>
    <p:sldId id="316" r:id="rId10"/>
    <p:sldId id="299" r:id="rId11"/>
    <p:sldId id="317" r:id="rId12"/>
    <p:sldId id="310" r:id="rId13"/>
    <p:sldId id="319" r:id="rId14"/>
    <p:sldId id="311" r:id="rId15"/>
    <p:sldId id="324" r:id="rId16"/>
    <p:sldId id="326" r:id="rId17"/>
    <p:sldId id="303" r:id="rId18"/>
    <p:sldId id="300" r:id="rId19"/>
    <p:sldId id="323" r:id="rId20"/>
    <p:sldId id="318" r:id="rId21"/>
    <p:sldId id="321" r:id="rId22"/>
    <p:sldId id="266" r:id="rId23"/>
    <p:sldId id="267" r:id="rId24"/>
    <p:sldId id="327" r:id="rId25"/>
    <p:sldId id="325" r:id="rId26"/>
    <p:sldId id="312" r:id="rId27"/>
    <p:sldId id="313" r:id="rId28"/>
    <p:sldId id="315" r:id="rId29"/>
    <p:sldId id="314" r:id="rId30"/>
    <p:sldId id="328" r:id="rId31"/>
    <p:sldId id="268" r:id="rId32"/>
    <p:sldId id="288" r:id="rId33"/>
    <p:sldId id="301" r:id="rId3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86"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zh-TW"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FB92B93-9D9F-42A6-BF8D-C84B292E1E53}" type="slidenum">
              <a:rPr lang="zh-TW" altLang="en-US" smtClean="0"/>
              <a:t>‹#›</a:t>
            </a:fld>
            <a:endParaRPr lang="zh-TW" alt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nchor="ct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sp>
        <p:nvSpPr>
          <p:cNvPr id="11" name="Title 10"/>
          <p:cNvSpPr>
            <a:spLocks noGrp="1"/>
          </p:cNvSpPr>
          <p:nvPr>
            <p:ph type="title"/>
          </p:nvPr>
        </p:nvSpPr>
        <p:spPr/>
        <p:txBody>
          <a:bodyPr/>
          <a:lstStyle/>
          <a:p>
            <a:r>
              <a:rPr lang="zh-TW" altLang="en-US" smtClean="0"/>
              <a:t>按一下以編輯母片標題樣式</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
        <p:nvSpPr>
          <p:cNvPr id="12" name="Title 11"/>
          <p:cNvSpPr>
            <a:spLocks noGrp="1"/>
          </p:cNvSpPr>
          <p:nvPr>
            <p:ph type="title"/>
          </p:nvPr>
        </p:nvSpPr>
        <p:spPr/>
        <p:txBody>
          <a:bodyPr/>
          <a:lstStyle>
            <a:lvl1pPr>
              <a:defRPr>
                <a:solidFill>
                  <a:schemeClr val="tx2"/>
                </a:solidFill>
              </a:defRPr>
            </a:lvl1pPr>
          </a:lstStyle>
          <a:p>
            <a:r>
              <a:rPr lang="zh-TW" altLang="en-US" smtClean="0"/>
              <a:t>按一下以編輯母片標題樣式</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FB92B93-9D9F-42A6-BF8D-C84B292E1E53}" type="slidenum">
              <a:rPr lang="zh-TW" altLang="en-US" smtClean="0"/>
              <a:t>‹#›</a:t>
            </a:fld>
            <a:endParaRPr lang="zh-TW" alt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zh-TW" altLang="en-US" smtClean="0"/>
              <a:t>按一下以編輯母片標題樣式</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AD6EF2DF-F9E3-42D5-88F2-EC563F320471}" type="datetimeFigureOut">
              <a:rPr lang="zh-TW" altLang="en-US" smtClean="0"/>
              <a:t>2013/10/29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FB92B93-9D9F-42A6-BF8D-C84B292E1E53}"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D6EF2DF-F9E3-42D5-88F2-EC563F320471}" type="datetimeFigureOut">
              <a:rPr lang="zh-TW" altLang="en-US" smtClean="0"/>
              <a:t>2013/10/29</a:t>
            </a:fld>
            <a:endParaRPr lang="zh-TW" alt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zh-TW" alt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FB92B93-9D9F-42A6-BF8D-C84B292E1E53}"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www.philo.ntu.edu.tw/enter.php" TargetMode="External"/><Relationship Id="rId3" Type="http://schemas.openxmlformats.org/officeDocument/2006/relationships/hyperlink" Target="http://homepage.ntu.edu.tw/~duhbauruei/1dbr/index.htm" TargetMode="External"/><Relationship Id="rId7" Type="http://schemas.openxmlformats.org/officeDocument/2006/relationships/hyperlink" Target="http://homepage.ntu.edu.tw/~duhbauruei/5rso/rso.htm" TargetMode="External"/><Relationship Id="rId2" Type="http://schemas.openxmlformats.org/officeDocument/2006/relationships/hyperlink" Target="http://homepage.ntu.edu.tw/~duhbauruei/1dbr/003.htm" TargetMode="External"/><Relationship Id="rId1" Type="http://schemas.openxmlformats.org/officeDocument/2006/relationships/slideLayout" Target="../slideLayouts/slideLayout2.xml"/><Relationship Id="rId6" Type="http://schemas.openxmlformats.org/officeDocument/2006/relationships/hyperlink" Target="http://homepage.ntu.edu.tw/~duhbauruei/3book/3book.htm" TargetMode="External"/><Relationship Id="rId5" Type="http://schemas.openxmlformats.org/officeDocument/2006/relationships/hyperlink" Target="http://homepage.ntu.edu.tw/~duhbauruei/4pap/4pap.htm" TargetMode="External"/><Relationship Id="rId4" Type="http://schemas.openxmlformats.org/officeDocument/2006/relationships/hyperlink" Target="http://homepage.ntu.edu.tw/~duhbauruei/2tea/2tea.ht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中國哲學的</a:t>
            </a:r>
            <a:r>
              <a:rPr lang="zh-TW" altLang="en-US" dirty="0"/>
              <a:t>解釋</a:t>
            </a:r>
            <a:r>
              <a:rPr lang="zh-TW" altLang="en-US" dirty="0" smtClean="0"/>
              <a:t>架構</a:t>
            </a:r>
            <a:endParaRPr lang="zh-TW" altLang="en-US" dirty="0"/>
          </a:p>
        </p:txBody>
      </p:sp>
      <p:sp>
        <p:nvSpPr>
          <p:cNvPr id="3" name="副標題 2"/>
          <p:cNvSpPr>
            <a:spLocks noGrp="1"/>
          </p:cNvSpPr>
          <p:nvPr>
            <p:ph type="subTitle" idx="1"/>
          </p:nvPr>
        </p:nvSpPr>
        <p:spPr>
          <a:xfrm>
            <a:off x="1403648" y="3861048"/>
            <a:ext cx="6400800" cy="1752600"/>
          </a:xfrm>
        </p:spPr>
        <p:txBody>
          <a:bodyPr/>
          <a:lstStyle/>
          <a:p>
            <a:r>
              <a:rPr lang="zh-TW" altLang="en-US" sz="4000" dirty="0" smtClean="0"/>
              <a:t>台灣大學</a:t>
            </a:r>
            <a:r>
              <a:rPr lang="zh-TW" altLang="en-US" sz="4000" smtClean="0"/>
              <a:t>哲學系教授杜保瑞</a:t>
            </a:r>
            <a:endParaRPr lang="zh-TW" altLang="en-US" sz="4000" dirty="0"/>
          </a:p>
          <a:p>
            <a:endParaRPr lang="zh-TW" altLang="en-US" dirty="0"/>
          </a:p>
        </p:txBody>
      </p:sp>
    </p:spTree>
    <p:extLst>
      <p:ext uri="{BB962C8B-B14F-4D97-AF65-F5344CB8AC3E}">
        <p14:creationId xmlns:p14="http://schemas.microsoft.com/office/powerpoint/2010/main" val="831997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en-US" dirty="0" smtClean="0"/>
              <a:t>宇宙論是客觀的知識</a:t>
            </a:r>
            <a:endParaRPr lang="en-US" altLang="zh-TW" dirty="0" smtClean="0"/>
          </a:p>
          <a:p>
            <a:r>
              <a:rPr lang="zh-TW" altLang="en-US" dirty="0" smtClean="0"/>
              <a:t>宇宙始源</a:t>
            </a:r>
            <a:endParaRPr lang="en-US" altLang="zh-TW" dirty="0" smtClean="0"/>
          </a:p>
          <a:p>
            <a:r>
              <a:rPr lang="zh-TW" altLang="en-US" dirty="0"/>
              <a:t>宇宙</a:t>
            </a:r>
            <a:r>
              <a:rPr lang="zh-TW" altLang="en-US" dirty="0" smtClean="0"/>
              <a:t>發生</a:t>
            </a:r>
            <a:endParaRPr lang="en-US" altLang="zh-TW" dirty="0" smtClean="0"/>
          </a:p>
          <a:p>
            <a:r>
              <a:rPr lang="zh-TW" altLang="en-US" dirty="0" smtClean="0"/>
              <a:t>基本元素</a:t>
            </a:r>
            <a:endParaRPr lang="en-US" altLang="zh-TW" dirty="0" smtClean="0"/>
          </a:p>
          <a:p>
            <a:r>
              <a:rPr lang="zh-TW" altLang="en-US" dirty="0" smtClean="0"/>
              <a:t>它在世界</a:t>
            </a:r>
            <a:endParaRPr lang="en-US" altLang="zh-TW" dirty="0" smtClean="0"/>
          </a:p>
          <a:p>
            <a:r>
              <a:rPr lang="zh-TW" altLang="en-US" dirty="0" smtClean="0"/>
              <a:t>世界圖式</a:t>
            </a:r>
            <a:endParaRPr lang="en-US" altLang="zh-TW" dirty="0" smtClean="0"/>
          </a:p>
          <a:p>
            <a:r>
              <a:rPr lang="zh-TW" altLang="en-US" dirty="0" smtClean="0"/>
              <a:t>生死過程</a:t>
            </a:r>
            <a:endParaRPr lang="en-US" altLang="zh-TW" dirty="0" smtClean="0"/>
          </a:p>
          <a:p>
            <a:r>
              <a:rPr lang="zh-TW" altLang="en-US" dirty="0" smtClean="0"/>
              <a:t>死後生命</a:t>
            </a:r>
            <a:endParaRPr lang="en-US" altLang="zh-TW" dirty="0" smtClean="0"/>
          </a:p>
          <a:p>
            <a:r>
              <a:rPr lang="zh-TW" altLang="en-US" dirty="0" smtClean="0"/>
              <a:t>命運問題</a:t>
            </a:r>
            <a:endParaRPr lang="en-US" altLang="zh-TW" dirty="0" smtClean="0"/>
          </a:p>
        </p:txBody>
      </p:sp>
      <p:sp>
        <p:nvSpPr>
          <p:cNvPr id="3" name="標題 2"/>
          <p:cNvSpPr>
            <a:spLocks noGrp="1"/>
          </p:cNvSpPr>
          <p:nvPr>
            <p:ph type="title"/>
          </p:nvPr>
        </p:nvSpPr>
        <p:spPr/>
        <p:txBody>
          <a:bodyPr/>
          <a:lstStyle/>
          <a:p>
            <a:r>
              <a:rPr lang="zh-TW" altLang="en-US" dirty="0"/>
              <a:t>宇宙論</a:t>
            </a:r>
            <a:r>
              <a:rPr lang="zh-TW" altLang="en-US" dirty="0" smtClean="0"/>
              <a:t>的問題</a:t>
            </a:r>
            <a:endParaRPr lang="zh-TW" altLang="en-US" dirty="0"/>
          </a:p>
        </p:txBody>
      </p:sp>
    </p:spTree>
    <p:extLst>
      <p:ext uri="{BB962C8B-B14F-4D97-AF65-F5344CB8AC3E}">
        <p14:creationId xmlns:p14="http://schemas.microsoft.com/office/powerpoint/2010/main" val="2796184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本體論是主觀的觀念，是價值意識的本體論。</a:t>
            </a:r>
            <a:endParaRPr lang="en-US" altLang="zh-TW" dirty="0" smtClean="0"/>
          </a:p>
          <a:p>
            <a:r>
              <a:rPr lang="zh-TW" altLang="en-US" dirty="0"/>
              <a:t>儒家</a:t>
            </a:r>
            <a:r>
              <a:rPr lang="zh-TW" altLang="en-US" dirty="0" smtClean="0"/>
              <a:t>的本體論：仁義禮知誠善</a:t>
            </a:r>
            <a:endParaRPr lang="en-US" altLang="zh-TW" dirty="0" smtClean="0"/>
          </a:p>
          <a:p>
            <a:r>
              <a:rPr lang="zh-TW" altLang="en-US" dirty="0"/>
              <a:t>道家老子的</a:t>
            </a:r>
            <a:r>
              <a:rPr lang="zh-TW" altLang="en-US" dirty="0" smtClean="0"/>
              <a:t>本體論：無為</a:t>
            </a:r>
            <a:endParaRPr lang="en-US" altLang="zh-TW" dirty="0" smtClean="0"/>
          </a:p>
          <a:p>
            <a:r>
              <a:rPr lang="zh-TW" altLang="en-US" dirty="0"/>
              <a:t>道家莊子的</a:t>
            </a:r>
            <a:r>
              <a:rPr lang="zh-TW" altLang="en-US" dirty="0" smtClean="0"/>
              <a:t>本體論：逍遙</a:t>
            </a:r>
            <a:endParaRPr lang="en-US" altLang="zh-TW" dirty="0" smtClean="0"/>
          </a:p>
          <a:p>
            <a:r>
              <a:rPr lang="zh-TW" altLang="en-US" dirty="0"/>
              <a:t>原始佛教的</a:t>
            </a:r>
            <a:r>
              <a:rPr lang="zh-TW" altLang="en-US" dirty="0" smtClean="0"/>
              <a:t>本體論：苦諦</a:t>
            </a:r>
            <a:endParaRPr lang="en-US" altLang="zh-TW" dirty="0" smtClean="0"/>
          </a:p>
          <a:p>
            <a:r>
              <a:rPr lang="zh-TW" altLang="en-US" dirty="0"/>
              <a:t>大乘佛教的</a:t>
            </a:r>
            <a:r>
              <a:rPr lang="zh-TW" altLang="en-US" dirty="0" smtClean="0"/>
              <a:t>本體論：空性與佛性</a:t>
            </a:r>
            <a:endParaRPr lang="en-US" altLang="zh-TW" dirty="0" smtClean="0"/>
          </a:p>
          <a:p>
            <a:r>
              <a:rPr lang="zh-TW" altLang="en-US" dirty="0"/>
              <a:t>本體論有次德</a:t>
            </a:r>
            <a:r>
              <a:rPr lang="zh-TW" altLang="en-US" dirty="0" smtClean="0"/>
              <a:t>目，但</a:t>
            </a:r>
            <a:r>
              <a:rPr lang="zh-TW" altLang="en-US" dirty="0"/>
              <a:t>無次級</a:t>
            </a:r>
            <a:r>
              <a:rPr lang="zh-TW" altLang="en-US" dirty="0" smtClean="0"/>
              <a:t>問題。</a:t>
            </a:r>
            <a:endParaRPr lang="en-US" altLang="zh-TW" dirty="0" smtClean="0"/>
          </a:p>
          <a:p>
            <a:r>
              <a:rPr lang="zh-TW" altLang="en-US" dirty="0"/>
              <a:t>本體</a:t>
            </a:r>
            <a:r>
              <a:rPr lang="zh-TW" altLang="en-US" dirty="0" smtClean="0"/>
              <a:t>是經由智慧</a:t>
            </a:r>
            <a:r>
              <a:rPr lang="zh-TW" altLang="en-US" dirty="0"/>
              <a:t>的獨斷而</a:t>
            </a:r>
            <a:r>
              <a:rPr lang="zh-TW" altLang="en-US" dirty="0" smtClean="0"/>
              <a:t>得。</a:t>
            </a:r>
            <a:endParaRPr lang="zh-TW" altLang="en-US" dirty="0"/>
          </a:p>
        </p:txBody>
      </p:sp>
      <p:sp>
        <p:nvSpPr>
          <p:cNvPr id="3" name="標題 2"/>
          <p:cNvSpPr>
            <a:spLocks noGrp="1"/>
          </p:cNvSpPr>
          <p:nvPr>
            <p:ph type="title"/>
          </p:nvPr>
        </p:nvSpPr>
        <p:spPr/>
        <p:txBody>
          <a:bodyPr/>
          <a:lstStyle/>
          <a:p>
            <a:r>
              <a:rPr lang="zh-TW" altLang="en-US" dirty="0" smtClean="0"/>
              <a:t>本體論的問題</a:t>
            </a:r>
            <a:endParaRPr lang="zh-TW" altLang="en-US" dirty="0"/>
          </a:p>
        </p:txBody>
      </p:sp>
    </p:spTree>
    <p:extLst>
      <p:ext uri="{BB962C8B-B14F-4D97-AF65-F5344CB8AC3E}">
        <p14:creationId xmlns:p14="http://schemas.microsoft.com/office/powerpoint/2010/main" val="3795335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工夫論是主體實踐的理論</a:t>
            </a:r>
            <a:endParaRPr lang="en-US" altLang="zh-TW" dirty="0" smtClean="0"/>
          </a:p>
          <a:p>
            <a:r>
              <a:rPr lang="zh-TW" altLang="en-US" dirty="0" smtClean="0"/>
              <a:t>工夫</a:t>
            </a:r>
            <a:r>
              <a:rPr lang="zh-TW" altLang="en-US" dirty="0"/>
              <a:t>論的兩</a:t>
            </a:r>
            <a:r>
              <a:rPr lang="zh-TW" altLang="en-US" dirty="0" smtClean="0"/>
              <a:t>種進路：</a:t>
            </a:r>
            <a:r>
              <a:rPr lang="zh-TW" altLang="en-US" dirty="0"/>
              <a:t>本體論進路的工夫論、宇宙論進路的工夫論。</a:t>
            </a:r>
            <a:endParaRPr lang="en-US" altLang="zh-TW" dirty="0"/>
          </a:p>
          <a:p>
            <a:r>
              <a:rPr lang="zh-TW" altLang="en-US" dirty="0" smtClean="0"/>
              <a:t>工夫</a:t>
            </a:r>
            <a:r>
              <a:rPr lang="zh-TW" altLang="en-US" dirty="0"/>
              <a:t>論的次級問題：工夫入手、工夫次第、境界工夫</a:t>
            </a:r>
            <a:r>
              <a:rPr lang="zh-TW" altLang="en-US" dirty="0" smtClean="0"/>
              <a:t>。</a:t>
            </a:r>
            <a:endParaRPr lang="en-US" altLang="zh-TW" dirty="0" smtClean="0"/>
          </a:p>
          <a:p>
            <a:r>
              <a:rPr lang="zh-TW" altLang="en-US" dirty="0"/>
              <a:t>工夫論的三種類型：修養、修煉、修行</a:t>
            </a:r>
            <a:endParaRPr lang="en-US" altLang="zh-TW" dirty="0"/>
          </a:p>
          <a:p>
            <a:r>
              <a:rPr lang="zh-TW" altLang="en-US" dirty="0" smtClean="0"/>
              <a:t>儒家</a:t>
            </a:r>
            <a:r>
              <a:rPr lang="zh-TW" altLang="en-US" dirty="0"/>
              <a:t>修養論、道教修煉論、佛教修行</a:t>
            </a:r>
            <a:r>
              <a:rPr lang="zh-TW" altLang="en-US" dirty="0" smtClean="0"/>
              <a:t>論</a:t>
            </a:r>
            <a:endParaRPr lang="en-US" altLang="zh-TW" dirty="0" smtClean="0"/>
          </a:p>
          <a:p>
            <a:endParaRPr lang="en-US" altLang="zh-TW" dirty="0"/>
          </a:p>
          <a:p>
            <a:endParaRPr lang="zh-TW" altLang="en-US" dirty="0"/>
          </a:p>
        </p:txBody>
      </p:sp>
      <p:sp>
        <p:nvSpPr>
          <p:cNvPr id="3" name="標題 2"/>
          <p:cNvSpPr>
            <a:spLocks noGrp="1"/>
          </p:cNvSpPr>
          <p:nvPr>
            <p:ph type="title"/>
          </p:nvPr>
        </p:nvSpPr>
        <p:spPr/>
        <p:txBody>
          <a:bodyPr/>
          <a:lstStyle/>
          <a:p>
            <a:r>
              <a:rPr lang="zh-TW" altLang="en-US" dirty="0" smtClean="0"/>
              <a:t>工夫論的問題</a:t>
            </a:r>
            <a:endParaRPr lang="zh-TW" altLang="en-US" dirty="0"/>
          </a:p>
        </p:txBody>
      </p:sp>
    </p:spTree>
    <p:extLst>
      <p:ext uri="{BB962C8B-B14F-4D97-AF65-F5344CB8AC3E}">
        <p14:creationId xmlns:p14="http://schemas.microsoft.com/office/powerpoint/2010/main" val="192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存有範疇：盡心知性、明心見性、守道、求道、窮理、養氣、以志帥氣、求放心、心齋、</a:t>
            </a:r>
            <a:endParaRPr lang="en-US" altLang="zh-TW" dirty="0" smtClean="0"/>
          </a:p>
          <a:p>
            <a:r>
              <a:rPr lang="zh-TW" altLang="en-US" dirty="0" smtClean="0"/>
              <a:t>價值意識：行仁政、孝順、損之又損以致無為、體空證空、</a:t>
            </a:r>
            <a:endParaRPr lang="en-US" altLang="zh-TW" dirty="0" smtClean="0"/>
          </a:p>
          <a:p>
            <a:r>
              <a:rPr lang="zh-TW" altLang="en-US" dirty="0" smtClean="0"/>
              <a:t>操作</a:t>
            </a:r>
            <a:r>
              <a:rPr lang="zh-TW" altLang="en-US" dirty="0"/>
              <a:t>型</a:t>
            </a:r>
            <a:r>
              <a:rPr lang="zh-TW" altLang="en-US" dirty="0" smtClean="0"/>
              <a:t>定義：主静、主敬、收斂、謹畏、拳守、主體性的價值自覺、涵養、察識、齊家、治國、平天下</a:t>
            </a:r>
            <a:endParaRPr lang="en-US" altLang="zh-TW" dirty="0" smtClean="0"/>
          </a:p>
          <a:p>
            <a:r>
              <a:rPr lang="zh-TW" altLang="en-US" dirty="0" smtClean="0"/>
              <a:t>具體</a:t>
            </a:r>
            <a:r>
              <a:rPr lang="zh-TW" altLang="en-US" dirty="0"/>
              <a:t>實踐</a:t>
            </a:r>
            <a:r>
              <a:rPr lang="zh-TW" altLang="en-US" dirty="0" smtClean="0"/>
              <a:t>活動：靜坐、讀書、科舉、坐忘、墮肢體、黜聰明、挑水擔柴、訪求名師、尊德性、道問學、</a:t>
            </a:r>
            <a:endParaRPr lang="en-US" altLang="zh-TW" dirty="0" smtClean="0"/>
          </a:p>
          <a:p>
            <a:endParaRPr lang="en-US" altLang="zh-TW" dirty="0"/>
          </a:p>
          <a:p>
            <a:endParaRPr lang="zh-TW" altLang="en-US" dirty="0"/>
          </a:p>
        </p:txBody>
      </p:sp>
      <p:sp>
        <p:nvSpPr>
          <p:cNvPr id="3" name="標題 2"/>
          <p:cNvSpPr>
            <a:spLocks noGrp="1"/>
          </p:cNvSpPr>
          <p:nvPr>
            <p:ph type="title"/>
          </p:nvPr>
        </p:nvSpPr>
        <p:spPr/>
        <p:txBody>
          <a:bodyPr/>
          <a:lstStyle/>
          <a:p>
            <a:r>
              <a:rPr lang="zh-TW" altLang="en-US" dirty="0"/>
              <a:t>本體</a:t>
            </a:r>
            <a:r>
              <a:rPr lang="zh-TW" altLang="en-US" dirty="0" smtClean="0"/>
              <a:t>工夫的表述模式</a:t>
            </a:r>
            <a:endParaRPr lang="zh-TW" altLang="en-US" dirty="0"/>
          </a:p>
        </p:txBody>
      </p:sp>
    </p:spTree>
    <p:extLst>
      <p:ext uri="{BB962C8B-B14F-4D97-AF65-F5344CB8AC3E}">
        <p14:creationId xmlns:p14="http://schemas.microsoft.com/office/powerpoint/2010/main" val="3110282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境界哲學是理想完美人格理論</a:t>
            </a:r>
            <a:endParaRPr lang="en-US" altLang="zh-TW" dirty="0" smtClean="0"/>
          </a:p>
          <a:p>
            <a:r>
              <a:rPr lang="zh-TW" altLang="en-US" dirty="0" smtClean="0"/>
              <a:t>馮友蘭的四境界說，做體系高下的評價。</a:t>
            </a:r>
            <a:endParaRPr lang="en-US" altLang="zh-TW" dirty="0" smtClean="0"/>
          </a:p>
          <a:p>
            <a:r>
              <a:rPr lang="zh-TW" altLang="en-US" dirty="0"/>
              <a:t>牟宗三的境界型態的形</a:t>
            </a:r>
            <a:r>
              <a:rPr lang="zh-TW" altLang="en-US" dirty="0" smtClean="0"/>
              <a:t>上學，做道佛哲學的特徵。</a:t>
            </a:r>
            <a:endParaRPr lang="en-US" altLang="zh-TW" dirty="0" smtClean="0"/>
          </a:p>
          <a:p>
            <a:r>
              <a:rPr lang="zh-TW" altLang="en-US" dirty="0" smtClean="0"/>
              <a:t>作為哲學基本問題的境界哲學。</a:t>
            </a:r>
            <a:endParaRPr lang="en-US" altLang="zh-TW" dirty="0"/>
          </a:p>
          <a:p>
            <a:r>
              <a:rPr lang="zh-TW" altLang="en-US" dirty="0" smtClean="0"/>
              <a:t>從</a:t>
            </a:r>
            <a:r>
              <a:rPr lang="zh-TW" altLang="en-US" dirty="0"/>
              <a:t>宇宙論說主體存在的世界</a:t>
            </a:r>
            <a:r>
              <a:rPr lang="zh-TW" altLang="en-US" dirty="0" smtClean="0"/>
              <a:t>結構</a:t>
            </a:r>
            <a:endParaRPr lang="en-US" altLang="zh-TW" dirty="0" smtClean="0"/>
          </a:p>
          <a:p>
            <a:r>
              <a:rPr lang="zh-TW" altLang="en-US" dirty="0" smtClean="0"/>
              <a:t>從</a:t>
            </a:r>
            <a:r>
              <a:rPr lang="zh-TW" altLang="en-US" dirty="0"/>
              <a:t>本體論說主體的清淨淨化</a:t>
            </a:r>
            <a:r>
              <a:rPr lang="zh-TW" altLang="en-US" dirty="0" smtClean="0"/>
              <a:t>程度</a:t>
            </a:r>
            <a:endParaRPr lang="en-US" altLang="zh-TW" dirty="0" smtClean="0"/>
          </a:p>
          <a:p>
            <a:r>
              <a:rPr lang="zh-TW" altLang="en-US" dirty="0" smtClean="0"/>
              <a:t>從</a:t>
            </a:r>
            <a:r>
              <a:rPr lang="zh-TW" altLang="en-US" dirty="0"/>
              <a:t>工夫論說主體所達致的最高</a:t>
            </a:r>
            <a:r>
              <a:rPr lang="zh-TW" altLang="en-US" dirty="0" smtClean="0"/>
              <a:t>境界</a:t>
            </a:r>
            <a:endParaRPr lang="zh-TW" altLang="en-US" dirty="0"/>
          </a:p>
          <a:p>
            <a:endParaRPr lang="zh-TW" altLang="en-US" dirty="0"/>
          </a:p>
        </p:txBody>
      </p:sp>
      <p:sp>
        <p:nvSpPr>
          <p:cNvPr id="3" name="標題 2"/>
          <p:cNvSpPr>
            <a:spLocks noGrp="1"/>
          </p:cNvSpPr>
          <p:nvPr>
            <p:ph type="title"/>
          </p:nvPr>
        </p:nvSpPr>
        <p:spPr/>
        <p:txBody>
          <a:bodyPr/>
          <a:lstStyle/>
          <a:p>
            <a:r>
              <a:rPr lang="zh-TW" altLang="en-US" dirty="0" smtClean="0"/>
              <a:t>境界論的問題</a:t>
            </a:r>
            <a:endParaRPr lang="zh-TW" altLang="en-US" dirty="0"/>
          </a:p>
        </p:txBody>
      </p:sp>
    </p:spTree>
    <p:extLst>
      <p:ext uri="{BB962C8B-B14F-4D97-AF65-F5344CB8AC3E}">
        <p14:creationId xmlns:p14="http://schemas.microsoft.com/office/powerpoint/2010/main" val="2715510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zh-TW" altLang="en-US" dirty="0" smtClean="0"/>
              <a:t>目的在理解及詮釋哲學理論的文本意旨，藉由問題意識的清楚分類，掌握理論宗旨。</a:t>
            </a:r>
            <a:endParaRPr lang="en-US" altLang="zh-TW" dirty="0" smtClean="0"/>
          </a:p>
          <a:p>
            <a:r>
              <a:rPr lang="zh-TW" altLang="en-US" dirty="0" smtClean="0"/>
              <a:t>針對文本進行問題意識的分類，再釐清概念使用的類型，建立推理演繹的脈絡，形成理論系統的陳述。</a:t>
            </a:r>
            <a:endParaRPr lang="en-US" altLang="zh-TW" dirty="0" smtClean="0"/>
          </a:p>
          <a:p>
            <a:r>
              <a:rPr lang="zh-TW" altLang="en-US" dirty="0"/>
              <a:t>藉由問題意識的</a:t>
            </a:r>
            <a:r>
              <a:rPr lang="zh-TW" altLang="en-US" dirty="0" smtClean="0"/>
              <a:t>澄清，不僅能有效理解文本意旨，更能解消傳統上的種種爭議、衝突、辯論。</a:t>
            </a:r>
            <a:endParaRPr lang="en-US" altLang="zh-TW" dirty="0" smtClean="0"/>
          </a:p>
          <a:p>
            <a:r>
              <a:rPr lang="zh-TW" altLang="en-US" dirty="0" smtClean="0"/>
              <a:t>不同</a:t>
            </a:r>
            <a:r>
              <a:rPr lang="zh-TW" altLang="en-US" dirty="0"/>
              <a:t>學派間的會通融和常是使用相同存有範疇的</a:t>
            </a:r>
            <a:r>
              <a:rPr lang="zh-TW" altLang="en-US" dirty="0" smtClean="0"/>
              <a:t>誤解。</a:t>
            </a:r>
            <a:endParaRPr lang="en-US" altLang="zh-TW" dirty="0" smtClean="0"/>
          </a:p>
          <a:p>
            <a:r>
              <a:rPr lang="zh-TW" altLang="en-US" dirty="0"/>
              <a:t>同一學派衝突解</a:t>
            </a:r>
            <a:r>
              <a:rPr lang="zh-TW" altLang="en-US" dirty="0" smtClean="0"/>
              <a:t>消，不同學派意旨分開。</a:t>
            </a:r>
            <a:endParaRPr lang="zh-TW" altLang="en-US" dirty="0"/>
          </a:p>
        </p:txBody>
      </p:sp>
      <p:sp>
        <p:nvSpPr>
          <p:cNvPr id="3" name="標題 2"/>
          <p:cNvSpPr>
            <a:spLocks noGrp="1"/>
          </p:cNvSpPr>
          <p:nvPr>
            <p:ph type="title"/>
          </p:nvPr>
        </p:nvSpPr>
        <p:spPr/>
        <p:txBody>
          <a:bodyPr/>
          <a:lstStyle/>
          <a:p>
            <a:r>
              <a:rPr lang="zh-TW" altLang="en-US" sz="4800" dirty="0" smtClean="0"/>
              <a:t>基本哲學問題研究法的作法</a:t>
            </a:r>
            <a:endParaRPr lang="zh-TW" altLang="en-US" sz="4800" dirty="0"/>
          </a:p>
        </p:txBody>
      </p:sp>
    </p:spTree>
    <p:extLst>
      <p:ext uri="{BB962C8B-B14F-4D97-AF65-F5344CB8AC3E}">
        <p14:creationId xmlns:p14="http://schemas.microsoft.com/office/powerpoint/2010/main" val="4207921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a:t>同一學派間的爭辯對立，幾乎都是基本哲學問題意識的錯置所致，釐清各自的不同問題即可解消衝突</a:t>
            </a:r>
            <a:r>
              <a:rPr lang="zh-TW" altLang="en-US" dirty="0" smtClean="0"/>
              <a:t>。</a:t>
            </a:r>
            <a:endParaRPr lang="en-US" altLang="zh-TW" dirty="0" smtClean="0"/>
          </a:p>
          <a:p>
            <a:r>
              <a:rPr lang="zh-TW" altLang="en-US" dirty="0" smtClean="0"/>
              <a:t>如</a:t>
            </a:r>
            <a:r>
              <a:rPr lang="zh-TW" altLang="en-US" dirty="0"/>
              <a:t>鵝湖之會是工夫論和存有論之爭</a:t>
            </a:r>
            <a:r>
              <a:rPr lang="zh-TW" altLang="en-US" dirty="0" smtClean="0"/>
              <a:t>。</a:t>
            </a:r>
            <a:endParaRPr lang="en-US" altLang="zh-TW" dirty="0" smtClean="0"/>
          </a:p>
          <a:p>
            <a:r>
              <a:rPr lang="zh-TW" altLang="en-US" dirty="0" smtClean="0"/>
              <a:t>如</a:t>
            </a:r>
            <a:r>
              <a:rPr lang="zh-TW" altLang="en-US" dirty="0"/>
              <a:t>四無四有之爭是境界論和工夫論之爭</a:t>
            </a:r>
            <a:r>
              <a:rPr lang="zh-TW" altLang="en-US" dirty="0" smtClean="0"/>
              <a:t>。</a:t>
            </a:r>
            <a:endParaRPr lang="en-US" altLang="zh-TW" dirty="0" smtClean="0"/>
          </a:p>
          <a:p>
            <a:r>
              <a:rPr lang="zh-TW" altLang="en-US" dirty="0"/>
              <a:t>如頓漸之爭是境界工夫和工夫入手、工夫次第之爭。</a:t>
            </a:r>
            <a:endParaRPr lang="en-US" altLang="zh-TW" dirty="0"/>
          </a:p>
          <a:p>
            <a:r>
              <a:rPr lang="zh-TW" altLang="en-US" dirty="0" smtClean="0"/>
              <a:t>如</a:t>
            </a:r>
            <a:r>
              <a:rPr lang="zh-TW" altLang="en-US" dirty="0"/>
              <a:t>性具性起之爭是工夫論的本體預設和境界論的宇宙開展之爭</a:t>
            </a:r>
            <a:r>
              <a:rPr lang="zh-TW" altLang="en-US" dirty="0" smtClean="0"/>
              <a:t>。</a:t>
            </a:r>
            <a:endParaRPr lang="en-US" altLang="zh-TW" dirty="0" smtClean="0"/>
          </a:p>
          <a:p>
            <a:endParaRPr lang="zh-TW" altLang="en-US" dirty="0"/>
          </a:p>
        </p:txBody>
      </p:sp>
      <p:sp>
        <p:nvSpPr>
          <p:cNvPr id="3" name="標題 2"/>
          <p:cNvSpPr>
            <a:spLocks noGrp="1"/>
          </p:cNvSpPr>
          <p:nvPr>
            <p:ph type="title"/>
          </p:nvPr>
        </p:nvSpPr>
        <p:spPr/>
        <p:txBody>
          <a:bodyPr/>
          <a:lstStyle/>
          <a:p>
            <a:r>
              <a:rPr lang="zh-TW" altLang="en-US" sz="4000" dirty="0"/>
              <a:t>基本哲學問題研究法</a:t>
            </a:r>
            <a:r>
              <a:rPr lang="zh-TW" altLang="en-US" sz="4000" dirty="0" smtClean="0"/>
              <a:t>的釐清效果</a:t>
            </a:r>
            <a:endParaRPr lang="zh-TW" altLang="en-US" sz="4000" dirty="0"/>
          </a:p>
        </p:txBody>
      </p:sp>
    </p:spTree>
    <p:extLst>
      <p:ext uri="{BB962C8B-B14F-4D97-AF65-F5344CB8AC3E}">
        <p14:creationId xmlns:p14="http://schemas.microsoft.com/office/powerpoint/2010/main" val="1552873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a:t>以倫理學、形上學、知識論的架構談中國哲學。</a:t>
            </a:r>
            <a:endParaRPr lang="en-US" altLang="zh-TW" dirty="0"/>
          </a:p>
          <a:p>
            <a:r>
              <a:rPr lang="zh-TW" altLang="en-US" dirty="0" smtClean="0"/>
              <a:t>倫理學：談</a:t>
            </a:r>
            <a:r>
              <a:rPr lang="zh-TW" altLang="en-US" dirty="0"/>
              <a:t>儒釋道三家的工夫論。</a:t>
            </a:r>
            <a:endParaRPr lang="en-US" altLang="zh-TW" dirty="0"/>
          </a:p>
          <a:p>
            <a:r>
              <a:rPr lang="zh-TW" altLang="en-US" dirty="0"/>
              <a:t>形</a:t>
            </a:r>
            <a:r>
              <a:rPr lang="zh-TW" altLang="en-US" dirty="0" smtClean="0"/>
              <a:t>上學：談</a:t>
            </a:r>
            <a:r>
              <a:rPr lang="zh-TW" altLang="en-US" dirty="0"/>
              <a:t>中國哲學的宇宙論、本體論、存有論。</a:t>
            </a:r>
            <a:endParaRPr lang="en-US" altLang="zh-TW" dirty="0"/>
          </a:p>
          <a:p>
            <a:r>
              <a:rPr lang="zh-TW" altLang="en-US" dirty="0"/>
              <a:t>知識</a:t>
            </a:r>
            <a:r>
              <a:rPr lang="zh-TW" altLang="en-US" dirty="0" smtClean="0"/>
              <a:t>論：談</a:t>
            </a:r>
            <a:r>
              <a:rPr lang="zh-TW" altLang="en-US" dirty="0"/>
              <a:t>中國哲學三教體系的系統性、檢證性、適用性、選擇性問題</a:t>
            </a:r>
            <a:r>
              <a:rPr lang="zh-TW" altLang="en-US" dirty="0" smtClean="0"/>
              <a:t>。</a:t>
            </a:r>
            <a:endParaRPr lang="en-US" altLang="zh-TW" dirty="0"/>
          </a:p>
        </p:txBody>
      </p:sp>
      <p:sp>
        <p:nvSpPr>
          <p:cNvPr id="3" name="標題 2"/>
          <p:cNvSpPr>
            <a:spLocks noGrp="1"/>
          </p:cNvSpPr>
          <p:nvPr>
            <p:ph type="title"/>
          </p:nvPr>
        </p:nvSpPr>
        <p:spPr/>
        <p:txBody>
          <a:bodyPr/>
          <a:lstStyle/>
          <a:p>
            <a:r>
              <a:rPr lang="zh-TW" altLang="en-US" sz="4400" dirty="0"/>
              <a:t>以西方</a:t>
            </a:r>
            <a:r>
              <a:rPr lang="zh-TW" altLang="en-US" sz="4400" dirty="0" smtClean="0"/>
              <a:t>哲學的架構談中國哲學</a:t>
            </a:r>
            <a:endParaRPr lang="zh-TW" altLang="en-US" sz="4400" dirty="0"/>
          </a:p>
        </p:txBody>
      </p:sp>
    </p:spTree>
    <p:extLst>
      <p:ext uri="{BB962C8B-B14F-4D97-AF65-F5344CB8AC3E}">
        <p14:creationId xmlns:p14="http://schemas.microsoft.com/office/powerpoint/2010/main" val="3228095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存有論、宇宙論、本體論都是形上學問題。</a:t>
            </a:r>
            <a:endParaRPr lang="en-US" altLang="zh-TW" dirty="0" smtClean="0"/>
          </a:p>
          <a:p>
            <a:r>
              <a:rPr lang="zh-TW" altLang="en-US" dirty="0" smtClean="0"/>
              <a:t>存有</a:t>
            </a:r>
            <a:r>
              <a:rPr lang="zh-TW" altLang="en-US" dirty="0"/>
              <a:t>論</a:t>
            </a:r>
            <a:r>
              <a:rPr lang="zh-TW" altLang="en-US" dirty="0" smtClean="0"/>
              <a:t>談概念定義及概念關係。</a:t>
            </a:r>
            <a:endParaRPr lang="en-US" altLang="zh-TW" dirty="0" smtClean="0"/>
          </a:p>
          <a:p>
            <a:r>
              <a:rPr lang="zh-TW" altLang="en-US" dirty="0"/>
              <a:t>說概念的</a:t>
            </a:r>
            <a:r>
              <a:rPr lang="zh-TW" altLang="en-US" dirty="0" smtClean="0"/>
              <a:t>分類：存有範疇、價值意識、抽象功能。</a:t>
            </a:r>
            <a:endParaRPr lang="en-US" altLang="zh-TW" dirty="0" smtClean="0"/>
          </a:p>
          <a:p>
            <a:r>
              <a:rPr lang="zh-TW" altLang="en-US" dirty="0"/>
              <a:t>存有</a:t>
            </a:r>
            <a:r>
              <a:rPr lang="zh-TW" altLang="en-US" dirty="0" smtClean="0"/>
              <a:t>範疇：天、道、理、氣、心、性、情、才</a:t>
            </a:r>
            <a:endParaRPr lang="en-US" altLang="zh-TW" dirty="0" smtClean="0"/>
          </a:p>
          <a:p>
            <a:r>
              <a:rPr lang="zh-TW" altLang="en-US" dirty="0"/>
              <a:t>價值</a:t>
            </a:r>
            <a:r>
              <a:rPr lang="zh-TW" altLang="en-US" dirty="0" smtClean="0"/>
              <a:t>意識：仁、義、禮、知、誠、善、無為、逍遙、苦、空</a:t>
            </a:r>
            <a:endParaRPr lang="en-US" altLang="zh-TW" dirty="0" smtClean="0"/>
          </a:p>
          <a:p>
            <a:r>
              <a:rPr lang="zh-TW" altLang="en-US" dirty="0"/>
              <a:t>抽象</a:t>
            </a:r>
            <a:r>
              <a:rPr lang="zh-TW" altLang="en-US" dirty="0" smtClean="0"/>
              <a:t>功能：有無、一多、動靜、體用、陰陽、本末、</a:t>
            </a:r>
            <a:endParaRPr lang="en-US" altLang="zh-TW" dirty="0" smtClean="0"/>
          </a:p>
          <a:p>
            <a:endParaRPr lang="zh-TW" altLang="en-US" dirty="0"/>
          </a:p>
        </p:txBody>
      </p:sp>
      <p:sp>
        <p:nvSpPr>
          <p:cNvPr id="3" name="標題 2"/>
          <p:cNvSpPr>
            <a:spLocks noGrp="1"/>
          </p:cNvSpPr>
          <p:nvPr>
            <p:ph type="title"/>
          </p:nvPr>
        </p:nvSpPr>
        <p:spPr/>
        <p:txBody>
          <a:bodyPr/>
          <a:lstStyle/>
          <a:p>
            <a:r>
              <a:rPr lang="zh-TW" altLang="en-US" sz="4000" dirty="0"/>
              <a:t>存有</a:t>
            </a:r>
            <a:r>
              <a:rPr lang="zh-TW" altLang="en-US" sz="4000" dirty="0" smtClean="0"/>
              <a:t>論的問題</a:t>
            </a:r>
            <a:endParaRPr lang="zh-TW" altLang="en-US" sz="4000" dirty="0"/>
          </a:p>
        </p:txBody>
      </p:sp>
    </p:spTree>
    <p:extLst>
      <p:ext uri="{BB962C8B-B14F-4D97-AF65-F5344CB8AC3E}">
        <p14:creationId xmlns:p14="http://schemas.microsoft.com/office/powerpoint/2010/main" val="889575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宇宙論概念三教不共用，故而宇宙論進路的修煉工夫絕對不能混用。精、氣、神、形、魂、魄、五輪、</a:t>
            </a:r>
            <a:endParaRPr lang="en-US" altLang="zh-TW" dirty="0" smtClean="0"/>
          </a:p>
          <a:p>
            <a:r>
              <a:rPr lang="zh-TW" altLang="en-US" dirty="0"/>
              <a:t>本體論</a:t>
            </a:r>
            <a:r>
              <a:rPr lang="zh-TW" altLang="en-US" dirty="0" smtClean="0"/>
              <a:t>的價值意識概念</a:t>
            </a:r>
            <a:r>
              <a:rPr lang="zh-TW" altLang="en-US" dirty="0"/>
              <a:t>亦不能混</a:t>
            </a:r>
            <a:r>
              <a:rPr lang="zh-TW" altLang="en-US" dirty="0" smtClean="0"/>
              <a:t>用。但時常有混用的情況，但即便是用了它教原來使用的價值意識，其意旨仍是本教自己的意旨。</a:t>
            </a:r>
            <a:endParaRPr lang="en-US" altLang="zh-TW" dirty="0" smtClean="0"/>
          </a:p>
          <a:p>
            <a:r>
              <a:rPr lang="zh-TW" altLang="en-US" dirty="0" smtClean="0"/>
              <a:t>存有範疇的概念都是三教通用的，但意旨各家自訂，絕不因概念相同就意思一樣。心性情理氣道天。</a:t>
            </a:r>
            <a:endParaRPr lang="en-US" altLang="zh-TW" dirty="0" smtClean="0"/>
          </a:p>
          <a:p>
            <a:r>
              <a:rPr lang="zh-TW" altLang="en-US" dirty="0"/>
              <a:t>工夫論境界論依宇宙論進路或本體論進路，</a:t>
            </a:r>
            <a:r>
              <a:rPr lang="zh-TW" altLang="en-US" dirty="0" smtClean="0"/>
              <a:t>以判斷其共用或不</a:t>
            </a:r>
            <a:r>
              <a:rPr lang="zh-TW" altLang="en-US" dirty="0"/>
              <a:t>共用</a:t>
            </a:r>
            <a:r>
              <a:rPr lang="zh-TW" altLang="en-US" dirty="0" smtClean="0"/>
              <a:t>原則。</a:t>
            </a:r>
            <a:endParaRPr lang="en-US" altLang="zh-TW" dirty="0" smtClean="0"/>
          </a:p>
          <a:p>
            <a:endParaRPr lang="en-US" altLang="zh-TW" dirty="0" smtClean="0"/>
          </a:p>
          <a:p>
            <a:endParaRPr lang="en-US" altLang="zh-TW" dirty="0" smtClean="0"/>
          </a:p>
          <a:p>
            <a:endParaRPr lang="en-US" altLang="zh-TW" dirty="0" smtClean="0"/>
          </a:p>
          <a:p>
            <a:endParaRPr lang="zh-TW" altLang="en-US" dirty="0"/>
          </a:p>
        </p:txBody>
      </p:sp>
      <p:sp>
        <p:nvSpPr>
          <p:cNvPr id="3" name="標題 2"/>
          <p:cNvSpPr>
            <a:spLocks noGrp="1"/>
          </p:cNvSpPr>
          <p:nvPr>
            <p:ph type="title"/>
          </p:nvPr>
        </p:nvSpPr>
        <p:spPr/>
        <p:txBody>
          <a:bodyPr/>
          <a:lstStyle/>
          <a:p>
            <a:r>
              <a:rPr lang="zh-TW" altLang="en-US" sz="4000" dirty="0" smtClean="0"/>
              <a:t>存有論研究諸</a:t>
            </a:r>
            <a:r>
              <a:rPr lang="zh-TW" altLang="en-US" sz="4000" dirty="0"/>
              <a:t>種概念在三教間的合用分用</a:t>
            </a:r>
            <a:r>
              <a:rPr lang="zh-TW" altLang="en-US" sz="4000" dirty="0" smtClean="0"/>
              <a:t>關係</a:t>
            </a:r>
            <a:endParaRPr lang="zh-TW" altLang="en-US" dirty="0"/>
          </a:p>
        </p:txBody>
      </p:sp>
    </p:spTree>
    <p:extLst>
      <p:ext uri="{BB962C8B-B14F-4D97-AF65-F5344CB8AC3E}">
        <p14:creationId xmlns:p14="http://schemas.microsoft.com/office/powerpoint/2010/main" val="3631793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a:t>在</a:t>
            </a:r>
            <a:r>
              <a:rPr lang="zh-TW" altLang="en-US" dirty="0" smtClean="0"/>
              <a:t>西方</a:t>
            </a:r>
            <a:r>
              <a:rPr lang="zh-TW" altLang="en-US" dirty="0"/>
              <a:t>哲學的</a:t>
            </a:r>
            <a:r>
              <a:rPr lang="zh-TW" altLang="en-US" dirty="0" smtClean="0"/>
              <a:t>挑戰下：</a:t>
            </a:r>
            <a:endParaRPr lang="en-US" altLang="zh-TW" dirty="0" smtClean="0"/>
          </a:p>
          <a:p>
            <a:r>
              <a:rPr lang="zh-TW" altLang="en-US" dirty="0" smtClean="0"/>
              <a:t>中國</a:t>
            </a:r>
            <a:r>
              <a:rPr lang="zh-TW" altLang="en-US" dirty="0"/>
              <a:t>哲學沒有論證</a:t>
            </a:r>
            <a:r>
              <a:rPr lang="zh-TW" altLang="en-US" dirty="0" smtClean="0"/>
              <a:t>、</a:t>
            </a:r>
            <a:endParaRPr lang="en-US" altLang="zh-TW" dirty="0" smtClean="0"/>
          </a:p>
          <a:p>
            <a:r>
              <a:rPr lang="zh-TW" altLang="en-US" dirty="0" smtClean="0"/>
              <a:t>中國</a:t>
            </a:r>
            <a:r>
              <a:rPr lang="zh-TW" altLang="en-US" dirty="0"/>
              <a:t>哲學沒有思辨</a:t>
            </a:r>
            <a:r>
              <a:rPr lang="zh-TW" altLang="en-US" dirty="0" smtClean="0"/>
              <a:t>、</a:t>
            </a:r>
            <a:endParaRPr lang="en-US" altLang="zh-TW" dirty="0" smtClean="0"/>
          </a:p>
          <a:p>
            <a:r>
              <a:rPr lang="zh-TW" altLang="en-US" dirty="0" smtClean="0"/>
              <a:t>中國</a:t>
            </a:r>
            <a:r>
              <a:rPr lang="zh-TW" altLang="en-US" dirty="0"/>
              <a:t>哲學沒有</a:t>
            </a:r>
            <a:r>
              <a:rPr lang="zh-TW" altLang="en-US" dirty="0" smtClean="0"/>
              <a:t>邏輯、</a:t>
            </a:r>
            <a:endParaRPr lang="en-US" altLang="zh-TW" dirty="0"/>
          </a:p>
          <a:p>
            <a:r>
              <a:rPr lang="zh-TW" altLang="en-US" dirty="0" smtClean="0"/>
              <a:t>中國哲學沒有問題。</a:t>
            </a:r>
            <a:endParaRPr lang="zh-TW" altLang="en-US" dirty="0"/>
          </a:p>
        </p:txBody>
      </p:sp>
      <p:sp>
        <p:nvSpPr>
          <p:cNvPr id="3" name="標題 2"/>
          <p:cNvSpPr>
            <a:spLocks noGrp="1"/>
          </p:cNvSpPr>
          <p:nvPr>
            <p:ph type="title"/>
          </p:nvPr>
        </p:nvSpPr>
        <p:spPr/>
        <p:txBody>
          <a:bodyPr/>
          <a:lstStyle/>
          <a:p>
            <a:r>
              <a:rPr lang="zh-TW" altLang="en-US" dirty="0" smtClean="0"/>
              <a:t>問題的發生</a:t>
            </a:r>
            <a:endParaRPr lang="zh-TW" altLang="en-US" dirty="0"/>
          </a:p>
        </p:txBody>
      </p:sp>
    </p:spTree>
    <p:extLst>
      <p:ext uri="{BB962C8B-B14F-4D97-AF65-F5344CB8AC3E}">
        <p14:creationId xmlns:p14="http://schemas.microsoft.com/office/powerpoint/2010/main" val="702664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存有論單從形上學問題意識進路討論中國哲學。</a:t>
            </a:r>
            <a:endParaRPr lang="en-US" altLang="zh-TW" dirty="0" smtClean="0"/>
          </a:p>
          <a:p>
            <a:r>
              <a:rPr lang="zh-TW" altLang="en-US" dirty="0"/>
              <a:t>馮友蘭的新理學是當代</a:t>
            </a:r>
            <a:r>
              <a:rPr lang="zh-TW" altLang="en-US" dirty="0" smtClean="0"/>
              <a:t>典型。</a:t>
            </a:r>
            <a:endParaRPr lang="en-US" altLang="zh-TW" dirty="0" smtClean="0"/>
          </a:p>
          <a:p>
            <a:r>
              <a:rPr lang="zh-TW" altLang="en-US" dirty="0"/>
              <a:t>老子道論的抽象思辨進路是傳統最早的</a:t>
            </a:r>
            <a:r>
              <a:rPr lang="zh-TW" altLang="en-US" dirty="0" smtClean="0"/>
              <a:t>典型。</a:t>
            </a:r>
            <a:endParaRPr lang="en-US" altLang="zh-TW" dirty="0" smtClean="0"/>
          </a:p>
          <a:p>
            <a:r>
              <a:rPr lang="zh-TW" altLang="en-US" dirty="0"/>
              <a:t>名家的指物論亦是此類</a:t>
            </a:r>
            <a:r>
              <a:rPr lang="zh-TW" altLang="en-US" dirty="0" smtClean="0"/>
              <a:t>問題。</a:t>
            </a:r>
            <a:endParaRPr lang="en-US" altLang="zh-TW" dirty="0" smtClean="0"/>
          </a:p>
          <a:p>
            <a:r>
              <a:rPr lang="zh-TW" altLang="en-US" dirty="0"/>
              <a:t>程頤朱熹的理氣心性情論</a:t>
            </a:r>
            <a:r>
              <a:rPr lang="zh-TW" altLang="en-US" dirty="0" smtClean="0"/>
              <a:t>亦是。</a:t>
            </a:r>
            <a:endParaRPr lang="en-US" altLang="zh-TW" dirty="0" smtClean="0"/>
          </a:p>
          <a:p>
            <a:r>
              <a:rPr lang="zh-TW" altLang="en-US" dirty="0" smtClean="0"/>
              <a:t>四方架構都有存有範疇的概念使用，存有論供應實踐哲學存有範疇的概念使用。</a:t>
            </a:r>
            <a:endParaRPr lang="en-US" altLang="zh-TW" dirty="0" smtClean="0"/>
          </a:p>
          <a:p>
            <a:endParaRPr lang="zh-TW" altLang="en-US" dirty="0"/>
          </a:p>
        </p:txBody>
      </p:sp>
      <p:sp>
        <p:nvSpPr>
          <p:cNvPr id="3" name="標題 2"/>
          <p:cNvSpPr>
            <a:spLocks noGrp="1"/>
          </p:cNvSpPr>
          <p:nvPr>
            <p:ph type="title"/>
          </p:nvPr>
        </p:nvSpPr>
        <p:spPr/>
        <p:txBody>
          <a:bodyPr/>
          <a:lstStyle/>
          <a:p>
            <a:r>
              <a:rPr lang="zh-TW" altLang="en-US" dirty="0" smtClean="0"/>
              <a:t>存有論與四方架構</a:t>
            </a:r>
            <a:endParaRPr lang="zh-TW" altLang="en-US" dirty="0"/>
          </a:p>
        </p:txBody>
      </p:sp>
    </p:spTree>
    <p:extLst>
      <p:ext uri="{BB962C8B-B14F-4D97-AF65-F5344CB8AC3E}">
        <p14:creationId xmlns:p14="http://schemas.microsoft.com/office/powerpoint/2010/main" val="1544149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fontScale="92500"/>
          </a:bodyPr>
          <a:lstStyle/>
          <a:p>
            <a:r>
              <a:rPr lang="zh-TW" altLang="en-US" dirty="0"/>
              <a:t>探討三教的真理觀之絕對性問題。進入中國哲學的知識論課題之領域。</a:t>
            </a:r>
            <a:endParaRPr lang="en-US" altLang="zh-TW" dirty="0"/>
          </a:p>
          <a:p>
            <a:r>
              <a:rPr lang="zh-TW" altLang="en-US" dirty="0"/>
              <a:t>探討中國哲學理論體系的系統性、檢證性、選擇性、適用性的問題。</a:t>
            </a:r>
            <a:endParaRPr lang="en-US" altLang="zh-TW" dirty="0"/>
          </a:p>
          <a:p>
            <a:r>
              <a:rPr lang="zh-TW" altLang="en-US" dirty="0" smtClean="0"/>
              <a:t>系統性：指</a:t>
            </a:r>
            <a:r>
              <a:rPr lang="zh-TW" altLang="en-US" dirty="0"/>
              <a:t>解釋架構的問題。</a:t>
            </a:r>
            <a:endParaRPr lang="en-US" altLang="zh-TW" dirty="0"/>
          </a:p>
          <a:p>
            <a:r>
              <a:rPr lang="zh-TW" altLang="en-US" dirty="0"/>
              <a:t>檢證</a:t>
            </a:r>
            <a:r>
              <a:rPr lang="zh-TW" altLang="en-US" dirty="0" smtClean="0"/>
              <a:t>性：針對</a:t>
            </a:r>
            <a:r>
              <a:rPr lang="zh-TW" altLang="en-US" dirty="0"/>
              <a:t>它在世界經驗以及工夫實踐以達境界的檢證議題。</a:t>
            </a:r>
            <a:endParaRPr lang="en-US" altLang="zh-TW" dirty="0"/>
          </a:p>
          <a:p>
            <a:r>
              <a:rPr lang="zh-TW" altLang="en-US" dirty="0" smtClean="0"/>
              <a:t>適用性：討論</a:t>
            </a:r>
            <a:r>
              <a:rPr lang="zh-TW" altLang="en-US" dirty="0"/>
              <a:t>三教各自真正適用的實踐領域及理論效度問題。</a:t>
            </a:r>
            <a:endParaRPr lang="en-US" altLang="zh-TW" dirty="0"/>
          </a:p>
          <a:p>
            <a:r>
              <a:rPr lang="zh-TW" altLang="en-US" dirty="0" smtClean="0"/>
              <a:t>選擇性：討論</a:t>
            </a:r>
            <a:r>
              <a:rPr lang="zh-TW" altLang="en-US" dirty="0"/>
              <a:t>學習者應以何種態度選擇及使用三教的問題。</a:t>
            </a:r>
          </a:p>
          <a:p>
            <a:endParaRPr lang="zh-TW" altLang="en-US" dirty="0"/>
          </a:p>
        </p:txBody>
      </p:sp>
      <p:sp>
        <p:nvSpPr>
          <p:cNvPr id="3" name="標題 2"/>
          <p:cNvSpPr>
            <a:spLocks noGrp="1"/>
          </p:cNvSpPr>
          <p:nvPr>
            <p:ph type="title"/>
          </p:nvPr>
        </p:nvSpPr>
        <p:spPr/>
        <p:txBody>
          <a:bodyPr/>
          <a:lstStyle/>
          <a:p>
            <a:r>
              <a:rPr lang="zh-TW" altLang="en-US" sz="4400" dirty="0" smtClean="0"/>
              <a:t>知識論進路的中國哲學研究</a:t>
            </a:r>
            <a:endParaRPr lang="zh-TW" altLang="en-US" sz="4400" dirty="0"/>
          </a:p>
        </p:txBody>
      </p:sp>
    </p:spTree>
    <p:extLst>
      <p:ext uri="{BB962C8B-B14F-4D97-AF65-F5344CB8AC3E}">
        <p14:creationId xmlns:p14="http://schemas.microsoft.com/office/powerpoint/2010/main" val="3489901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fontScale="92500"/>
          </a:bodyPr>
          <a:lstStyle/>
          <a:p>
            <a:r>
              <a:rPr lang="zh-TW" altLang="en-US" dirty="0" smtClean="0"/>
              <a:t>大量研究</a:t>
            </a:r>
            <a:r>
              <a:rPr lang="zh-TW" altLang="en-US" b="1" dirty="0" smtClean="0"/>
              <a:t>當代中國哲學家</a:t>
            </a:r>
            <a:r>
              <a:rPr lang="zh-TW" altLang="en-US" dirty="0" smtClean="0"/>
              <a:t>的著作之後，理解到他們的方法論，是用來建立自己的體系，以對傳統哲學進行</a:t>
            </a:r>
            <a:r>
              <a:rPr lang="zh-TW" altLang="en-US" b="1" dirty="0" smtClean="0"/>
              <a:t>分類判教</a:t>
            </a:r>
            <a:r>
              <a:rPr lang="zh-TW" altLang="en-US" dirty="0" smtClean="0"/>
              <a:t>，以定優劣高下。</a:t>
            </a:r>
            <a:endParaRPr lang="en-US" altLang="zh-TW" dirty="0" smtClean="0"/>
          </a:p>
          <a:p>
            <a:r>
              <a:rPr lang="zh-TW" altLang="en-US" dirty="0" smtClean="0"/>
              <a:t>因此馮友蘭</a:t>
            </a:r>
            <a:r>
              <a:rPr lang="zh-TW" altLang="en-US" dirty="0"/>
              <a:t>、方東美、牟宗三、勞思光等哲學家的作品，變成競逐、較勁的中國哲學詮釋作品，必須繼續爭辯、擇取及淘汰。</a:t>
            </a:r>
          </a:p>
          <a:p>
            <a:r>
              <a:rPr lang="zh-TW" altLang="en-US" dirty="0" smtClean="0"/>
              <a:t>而</a:t>
            </a:r>
            <a:r>
              <a:rPr lang="zh-TW" altLang="en-US" dirty="0"/>
              <a:t>筆者的方法論</a:t>
            </a:r>
            <a:r>
              <a:rPr lang="zh-TW" altLang="en-US" dirty="0" smtClean="0"/>
              <a:t>是一套</a:t>
            </a:r>
            <a:r>
              <a:rPr lang="zh-TW" altLang="en-US" b="1" dirty="0" smtClean="0"/>
              <a:t>解釋架構</a:t>
            </a:r>
            <a:r>
              <a:rPr lang="zh-TW" altLang="en-US" dirty="0" smtClean="0"/>
              <a:t>，用來</a:t>
            </a:r>
            <a:r>
              <a:rPr lang="zh-TW" altLang="en-US" dirty="0"/>
              <a:t>做文本</a:t>
            </a:r>
            <a:r>
              <a:rPr lang="zh-TW" altLang="en-US" dirty="0" smtClean="0"/>
              <a:t>詮釋，目的在使傳統中國哲學儒釋道三家，各自展現，而無從高下。</a:t>
            </a:r>
            <a:endParaRPr lang="en-US" altLang="zh-TW" dirty="0" smtClean="0"/>
          </a:p>
          <a:p>
            <a:r>
              <a:rPr lang="zh-TW" altLang="en-US" dirty="0" smtClean="0"/>
              <a:t>此一作法</a:t>
            </a:r>
            <a:r>
              <a:rPr lang="zh-TW" altLang="en-US" dirty="0"/>
              <a:t>揭示</a:t>
            </a:r>
            <a:r>
              <a:rPr lang="zh-TW" altLang="en-US" dirty="0" smtClean="0"/>
              <a:t>四方架構</a:t>
            </a:r>
            <a:r>
              <a:rPr lang="zh-TW" altLang="en-US" dirty="0"/>
              <a:t>可以作為</a:t>
            </a:r>
            <a:r>
              <a:rPr lang="zh-TW" altLang="en-US" dirty="0" smtClean="0"/>
              <a:t>所有中國哲學研究者</a:t>
            </a:r>
            <a:r>
              <a:rPr lang="zh-TW" altLang="en-US" dirty="0"/>
              <a:t>，藉以研究及了解和撰寫中國哲學理論的共通</a:t>
            </a:r>
            <a:r>
              <a:rPr lang="zh-TW" altLang="en-US" dirty="0" smtClean="0"/>
              <a:t>工具。</a:t>
            </a:r>
            <a:endParaRPr lang="en-US" altLang="zh-TW" dirty="0" smtClean="0"/>
          </a:p>
        </p:txBody>
      </p:sp>
      <p:sp>
        <p:nvSpPr>
          <p:cNvPr id="2" name="標題 1"/>
          <p:cNvSpPr>
            <a:spLocks noGrp="1"/>
          </p:cNvSpPr>
          <p:nvPr>
            <p:ph type="title"/>
          </p:nvPr>
        </p:nvSpPr>
        <p:spPr/>
        <p:txBody>
          <a:bodyPr/>
          <a:lstStyle/>
          <a:p>
            <a:r>
              <a:rPr lang="zh-TW" altLang="en-US" dirty="0"/>
              <a:t>分類判教</a:t>
            </a:r>
            <a:r>
              <a:rPr lang="zh-TW" altLang="en-US" dirty="0" smtClean="0"/>
              <a:t>與解釋架構</a:t>
            </a:r>
            <a:endParaRPr lang="zh-TW" altLang="en-US" dirty="0"/>
          </a:p>
        </p:txBody>
      </p:sp>
    </p:spTree>
    <p:extLst>
      <p:ext uri="{BB962C8B-B14F-4D97-AF65-F5344CB8AC3E}">
        <p14:creationId xmlns:p14="http://schemas.microsoft.com/office/powerpoint/2010/main" val="2661263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zh-TW" altLang="en-US" dirty="0" smtClean="0"/>
              <a:t>四方架構用於傳統哲學文本研究，因此即是哲學史研究的工具。</a:t>
            </a:r>
            <a:endParaRPr lang="en-US" altLang="zh-TW" dirty="0" smtClean="0"/>
          </a:p>
          <a:p>
            <a:r>
              <a:rPr lang="zh-TW" altLang="en-US" dirty="0" smtClean="0"/>
              <a:t>重點不在思想史的傳承關係，而在對哲學史上過去的成果進行文本解讀與理論詮釋。</a:t>
            </a:r>
            <a:endParaRPr lang="en-US" altLang="zh-TW" dirty="0" smtClean="0"/>
          </a:p>
          <a:p>
            <a:r>
              <a:rPr lang="zh-TW" altLang="en-US" dirty="0"/>
              <a:t>故而筆者所提供的正是一套中國哲學史上的傳統文本的理論體系的研究架構。</a:t>
            </a:r>
            <a:endParaRPr lang="en-US" altLang="zh-TW" dirty="0"/>
          </a:p>
          <a:p>
            <a:r>
              <a:rPr lang="zh-TW" altLang="en-US" dirty="0" smtClean="0"/>
              <a:t>至於</a:t>
            </a:r>
            <a:r>
              <a:rPr lang="zh-TW" altLang="en-US" dirty="0"/>
              <a:t>中國哲學</a:t>
            </a:r>
            <a:r>
              <a:rPr lang="zh-TW" altLang="en-US" dirty="0" smtClean="0"/>
              <a:t>研究，則</a:t>
            </a:r>
            <a:r>
              <a:rPr lang="zh-TW" altLang="en-US" dirty="0"/>
              <a:t>開放給當代</a:t>
            </a:r>
            <a:r>
              <a:rPr lang="zh-TW" altLang="en-US" dirty="0" smtClean="0"/>
              <a:t>中、西</a:t>
            </a:r>
            <a:r>
              <a:rPr lang="zh-TW" altLang="en-US" dirty="0"/>
              <a:t>各種</a:t>
            </a:r>
            <a:r>
              <a:rPr lang="zh-TW" altLang="en-US" dirty="0" smtClean="0"/>
              <a:t>方法、進路、問題</a:t>
            </a:r>
            <a:r>
              <a:rPr lang="zh-TW" altLang="en-US" dirty="0"/>
              <a:t>意識的</a:t>
            </a:r>
            <a:r>
              <a:rPr lang="zh-TW" altLang="en-US" dirty="0" smtClean="0"/>
              <a:t>研究管道。</a:t>
            </a:r>
            <a:endParaRPr lang="en-US" altLang="zh-TW" dirty="0" smtClean="0"/>
          </a:p>
          <a:p>
            <a:r>
              <a:rPr lang="zh-TW" altLang="en-US" dirty="0" smtClean="0"/>
              <a:t>一個中國哲學，世界共同研究。</a:t>
            </a:r>
            <a:endParaRPr lang="en-US" altLang="zh-TW" dirty="0" smtClean="0"/>
          </a:p>
          <a:p>
            <a:r>
              <a:rPr lang="zh-TW" altLang="en-US" dirty="0"/>
              <a:t>釐清國</a:t>
            </a:r>
            <a:r>
              <a:rPr lang="zh-TW" altLang="en-US" dirty="0" smtClean="0"/>
              <a:t>學進路、哲學進路、與</a:t>
            </a:r>
            <a:r>
              <a:rPr lang="zh-TW" altLang="en-US" dirty="0"/>
              <a:t>哲學史研究進路之</a:t>
            </a:r>
            <a:r>
              <a:rPr lang="zh-TW" altLang="en-US" dirty="0" smtClean="0"/>
              <a:t>別。</a:t>
            </a:r>
            <a:endParaRPr lang="zh-TW" altLang="en-US" dirty="0"/>
          </a:p>
        </p:txBody>
      </p:sp>
      <p:sp>
        <p:nvSpPr>
          <p:cNvPr id="2" name="標題 1"/>
          <p:cNvSpPr>
            <a:spLocks noGrp="1"/>
          </p:cNvSpPr>
          <p:nvPr>
            <p:ph type="title"/>
          </p:nvPr>
        </p:nvSpPr>
        <p:spPr/>
        <p:txBody>
          <a:bodyPr/>
          <a:lstStyle/>
          <a:p>
            <a:r>
              <a:rPr lang="zh-TW" altLang="en-US" dirty="0"/>
              <a:t>哲學研究</a:t>
            </a:r>
            <a:r>
              <a:rPr lang="zh-TW" altLang="en-US" dirty="0" smtClean="0"/>
              <a:t>與哲學史研究</a:t>
            </a:r>
            <a:endParaRPr lang="zh-TW" altLang="en-US" dirty="0"/>
          </a:p>
        </p:txBody>
      </p:sp>
    </p:spTree>
    <p:extLst>
      <p:ext uri="{BB962C8B-B14F-4D97-AF65-F5344CB8AC3E}">
        <p14:creationId xmlns:p14="http://schemas.microsoft.com/office/powerpoint/2010/main" val="1438060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dirty="0" smtClean="0"/>
              <a:t>反者道之動</a:t>
            </a:r>
            <a:endParaRPr lang="zh-TW" altLang="en-US" dirty="0"/>
          </a:p>
        </p:txBody>
      </p:sp>
      <p:sp>
        <p:nvSpPr>
          <p:cNvPr id="4" name="內容版面配置區 3"/>
          <p:cNvSpPr>
            <a:spLocks noGrp="1"/>
          </p:cNvSpPr>
          <p:nvPr>
            <p:ph sz="quarter" idx="13"/>
          </p:nvPr>
        </p:nvSpPr>
        <p:spPr/>
        <p:txBody>
          <a:bodyPr/>
          <a:lstStyle/>
          <a:p>
            <a:r>
              <a:rPr lang="en-US" altLang="zh-TW" dirty="0" smtClean="0"/>
              <a:t>1995</a:t>
            </a:r>
            <a:r>
              <a:rPr lang="zh-TW" altLang="en-US" dirty="0"/>
              <a:t>年</a:t>
            </a:r>
            <a:r>
              <a:rPr lang="en-US" altLang="zh-TW" dirty="0"/>
              <a:t>07</a:t>
            </a:r>
            <a:r>
              <a:rPr lang="zh-TW" altLang="en-US" dirty="0" smtClean="0"/>
              <a:t>月，臺</a:t>
            </a:r>
            <a:r>
              <a:rPr lang="zh-TW" altLang="en-US" dirty="0"/>
              <a:t>北鴻泰</a:t>
            </a:r>
            <a:r>
              <a:rPr lang="zh-TW" altLang="en-US" dirty="0" smtClean="0"/>
              <a:t>出版社初版。</a:t>
            </a:r>
            <a:endParaRPr lang="en-US" altLang="zh-TW" dirty="0" smtClean="0"/>
          </a:p>
          <a:p>
            <a:r>
              <a:rPr lang="en-US" altLang="zh-TW" dirty="0"/>
              <a:t>1997</a:t>
            </a:r>
            <a:r>
              <a:rPr lang="zh-TW" altLang="en-US" dirty="0"/>
              <a:t>年</a:t>
            </a:r>
            <a:r>
              <a:rPr lang="en-US" altLang="zh-TW" dirty="0"/>
              <a:t>4</a:t>
            </a:r>
            <a:r>
              <a:rPr lang="zh-TW" altLang="en-US" dirty="0" smtClean="0"/>
              <a:t>月，北京</a:t>
            </a:r>
            <a:r>
              <a:rPr lang="zh-TW" altLang="en-US" dirty="0"/>
              <a:t>華文出版社 </a:t>
            </a:r>
            <a:r>
              <a:rPr lang="zh-TW" altLang="en-US" dirty="0" smtClean="0"/>
              <a:t>出版。</a:t>
            </a:r>
            <a:endParaRPr lang="zh-TW" altLang="en-US" dirty="0"/>
          </a:p>
        </p:txBody>
      </p:sp>
      <p:sp>
        <p:nvSpPr>
          <p:cNvPr id="5" name="內容版面配置區 4"/>
          <p:cNvSpPr>
            <a:spLocks noGrp="1"/>
          </p:cNvSpPr>
          <p:nvPr>
            <p:ph sz="quarter" idx="14"/>
          </p:nvPr>
        </p:nvSpPr>
        <p:spPr/>
        <p:txBody>
          <a:bodyPr/>
          <a:lstStyle/>
          <a:p>
            <a:endParaRPr lang="zh-TW" altLang="en-US" dirty="0"/>
          </a:p>
        </p:txBody>
      </p:sp>
    </p:spTree>
    <p:extLst>
      <p:ext uri="{BB962C8B-B14F-4D97-AF65-F5344CB8AC3E}">
        <p14:creationId xmlns:p14="http://schemas.microsoft.com/office/powerpoint/2010/main" val="1662870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莊周</a:t>
            </a:r>
            <a:r>
              <a:rPr lang="zh-TW" altLang="en-US" dirty="0"/>
              <a:t>夢</a:t>
            </a:r>
            <a:r>
              <a:rPr lang="zh-TW" altLang="en-US" dirty="0" smtClean="0"/>
              <a:t>蝶</a:t>
            </a:r>
            <a:endParaRPr lang="zh-TW" altLang="en-US" dirty="0"/>
          </a:p>
        </p:txBody>
      </p:sp>
      <p:sp>
        <p:nvSpPr>
          <p:cNvPr id="5" name="內容版面配置區 4"/>
          <p:cNvSpPr>
            <a:spLocks noGrp="1"/>
          </p:cNvSpPr>
          <p:nvPr>
            <p:ph sz="quarter" idx="13"/>
          </p:nvPr>
        </p:nvSpPr>
        <p:spPr/>
        <p:txBody>
          <a:bodyPr/>
          <a:lstStyle/>
          <a:p>
            <a:r>
              <a:rPr lang="en-US" altLang="zh-TW" dirty="0" smtClean="0"/>
              <a:t>1995</a:t>
            </a:r>
            <a:r>
              <a:rPr lang="zh-TW" altLang="en-US" dirty="0"/>
              <a:t>年台北書</a:t>
            </a:r>
            <a:r>
              <a:rPr lang="zh-TW" altLang="en-US" dirty="0" smtClean="0"/>
              <a:t>泉初版</a:t>
            </a:r>
            <a:endParaRPr lang="en-US" altLang="zh-TW" dirty="0" smtClean="0"/>
          </a:p>
          <a:p>
            <a:r>
              <a:rPr lang="en-US" altLang="zh-TW" dirty="0"/>
              <a:t>1997</a:t>
            </a:r>
            <a:r>
              <a:rPr lang="zh-TW" altLang="en-US" dirty="0"/>
              <a:t>年</a:t>
            </a:r>
            <a:r>
              <a:rPr lang="zh-TW" altLang="en-US" dirty="0" smtClean="0"/>
              <a:t>北京</a:t>
            </a:r>
            <a:r>
              <a:rPr lang="zh-TW" altLang="en-US" dirty="0"/>
              <a:t>華文出版社 </a:t>
            </a:r>
            <a:endParaRPr lang="en-US" altLang="zh-TW" dirty="0" smtClean="0"/>
          </a:p>
          <a:p>
            <a:r>
              <a:rPr lang="en-US" altLang="zh-TW" dirty="0" smtClean="0"/>
              <a:t>2007</a:t>
            </a:r>
            <a:r>
              <a:rPr lang="zh-TW" altLang="en-US" dirty="0" smtClean="0"/>
              <a:t>年台北五南再版</a:t>
            </a:r>
            <a:endParaRPr lang="en-US" altLang="zh-TW" dirty="0"/>
          </a:p>
          <a:p>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564904"/>
            <a:ext cx="2520280"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950142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北宋儒學</a:t>
            </a:r>
            <a:endParaRPr lang="zh-TW" altLang="en-US" dirty="0"/>
          </a:p>
        </p:txBody>
      </p:sp>
      <p:sp>
        <p:nvSpPr>
          <p:cNvPr id="5" name="內容版面配置區 4"/>
          <p:cNvSpPr>
            <a:spLocks noGrp="1"/>
          </p:cNvSpPr>
          <p:nvPr>
            <p:ph sz="quarter" idx="13"/>
          </p:nvPr>
        </p:nvSpPr>
        <p:spPr/>
        <p:txBody>
          <a:bodyPr/>
          <a:lstStyle/>
          <a:p>
            <a:r>
              <a:rPr lang="en-US" altLang="zh-TW" dirty="0" smtClean="0"/>
              <a:t>2005</a:t>
            </a:r>
            <a:r>
              <a:rPr lang="zh-TW" altLang="en-US" dirty="0" smtClean="0"/>
              <a:t>年</a:t>
            </a:r>
            <a:r>
              <a:rPr lang="zh-TW" altLang="en-US" dirty="0"/>
              <a:t>出版</a:t>
            </a:r>
            <a:endParaRPr lang="en-US" altLang="zh-TW" dirty="0"/>
          </a:p>
          <a:p>
            <a:r>
              <a:rPr lang="zh-TW" altLang="en-US" dirty="0"/>
              <a:t>台灣商務印書館</a:t>
            </a:r>
          </a:p>
          <a:p>
            <a:endParaRPr lang="zh-TW" altLang="en-US" dirty="0"/>
          </a:p>
        </p:txBody>
      </p:sp>
      <p:pic>
        <p:nvPicPr>
          <p:cNvPr id="1026" name="Picture 2"/>
          <p:cNvPicPr>
            <a:picLocks noGrp="1" noChangeAspect="1" noChangeArrowheads="1"/>
          </p:cNvPicPr>
          <p:nvPr>
            <p:ph sz="quarter" idx="14"/>
          </p:nvPr>
        </p:nvPicPr>
        <p:blipFill>
          <a:blip r:embed="rId2">
            <a:extLst>
              <a:ext uri="{28A0092B-C50C-407E-A947-70E740481C1C}">
                <a14:useLocalDpi xmlns:a14="http://schemas.microsoft.com/office/drawing/2010/main" val="0"/>
              </a:ext>
            </a:extLst>
          </a:blip>
          <a:srcRect/>
          <a:stretch>
            <a:fillRect/>
          </a:stretch>
        </p:blipFill>
        <p:spPr bwMode="auto">
          <a:xfrm>
            <a:off x="5431185" y="2666361"/>
            <a:ext cx="2231329" cy="3023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5261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哲學概論</a:t>
            </a:r>
            <a:endParaRPr lang="zh-TW" altLang="en-US" dirty="0"/>
          </a:p>
        </p:txBody>
      </p:sp>
      <p:sp>
        <p:nvSpPr>
          <p:cNvPr id="3" name="內容版面配置區 2"/>
          <p:cNvSpPr>
            <a:spLocks noGrp="1"/>
          </p:cNvSpPr>
          <p:nvPr>
            <p:ph sz="quarter" idx="13"/>
          </p:nvPr>
        </p:nvSpPr>
        <p:spPr/>
        <p:txBody>
          <a:bodyPr/>
          <a:lstStyle/>
          <a:p>
            <a:r>
              <a:rPr lang="en-US" altLang="zh-TW" dirty="0" smtClean="0"/>
              <a:t>2008</a:t>
            </a:r>
            <a:r>
              <a:rPr lang="zh-TW" altLang="en-US" dirty="0" smtClean="0"/>
              <a:t>年，出版</a:t>
            </a:r>
            <a:endParaRPr lang="en-US" altLang="zh-TW" dirty="0" smtClean="0"/>
          </a:p>
          <a:p>
            <a:r>
              <a:rPr lang="zh-TW" altLang="en-US" dirty="0"/>
              <a:t>台北五南</a:t>
            </a:r>
            <a:r>
              <a:rPr lang="zh-TW" altLang="en-US" dirty="0" smtClean="0"/>
              <a:t>書局</a:t>
            </a:r>
            <a:endParaRPr lang="en-US" altLang="zh-TW" dirty="0" smtClean="0"/>
          </a:p>
        </p:txBody>
      </p:sp>
      <p:sp>
        <p:nvSpPr>
          <p:cNvPr id="4" name="內容版面配置區 3"/>
          <p:cNvSpPr>
            <a:spLocks noGrp="1"/>
          </p:cNvSpPr>
          <p:nvPr>
            <p:ph sz="quarter" idx="14"/>
          </p:nvPr>
        </p:nvSpPr>
        <p:spPr/>
        <p:txBody>
          <a:bodyPr/>
          <a:lstStyle/>
          <a:p>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2852936"/>
            <a:ext cx="219075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5125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南宋儒學</a:t>
            </a:r>
            <a:endParaRPr lang="zh-TW" altLang="en-US" dirty="0"/>
          </a:p>
        </p:txBody>
      </p:sp>
      <p:sp>
        <p:nvSpPr>
          <p:cNvPr id="5" name="內容版面配置區 4"/>
          <p:cNvSpPr>
            <a:spLocks noGrp="1"/>
          </p:cNvSpPr>
          <p:nvPr>
            <p:ph sz="quarter" idx="13"/>
          </p:nvPr>
        </p:nvSpPr>
        <p:spPr/>
        <p:txBody>
          <a:bodyPr/>
          <a:lstStyle/>
          <a:p>
            <a:r>
              <a:rPr lang="en-US" altLang="zh-TW" dirty="0" smtClean="0"/>
              <a:t>2011</a:t>
            </a:r>
            <a:r>
              <a:rPr lang="zh-TW" altLang="en-US" dirty="0" smtClean="0"/>
              <a:t>年</a:t>
            </a:r>
            <a:r>
              <a:rPr lang="zh-TW" altLang="en-US" dirty="0"/>
              <a:t>出版</a:t>
            </a:r>
            <a:endParaRPr lang="en-US" altLang="zh-TW" dirty="0"/>
          </a:p>
          <a:p>
            <a:r>
              <a:rPr lang="zh-TW" altLang="en-US" dirty="0"/>
              <a:t>台灣商務印書館</a:t>
            </a:r>
          </a:p>
          <a:p>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104" y="2708920"/>
            <a:ext cx="2232248"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598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中</a:t>
            </a:r>
            <a:r>
              <a:rPr lang="zh-TW" altLang="en-US" dirty="0" smtClean="0"/>
              <a:t>國哲學方法論</a:t>
            </a:r>
            <a:endParaRPr lang="zh-TW" altLang="en-US" dirty="0"/>
          </a:p>
        </p:txBody>
      </p:sp>
      <p:sp>
        <p:nvSpPr>
          <p:cNvPr id="5" name="內容版面配置區 4"/>
          <p:cNvSpPr>
            <a:spLocks noGrp="1"/>
          </p:cNvSpPr>
          <p:nvPr>
            <p:ph sz="quarter" idx="13"/>
          </p:nvPr>
        </p:nvSpPr>
        <p:spPr/>
        <p:txBody>
          <a:bodyPr/>
          <a:lstStyle/>
          <a:p>
            <a:r>
              <a:rPr lang="en-US" altLang="zh-TW" dirty="0" smtClean="0"/>
              <a:t>2013</a:t>
            </a:r>
            <a:r>
              <a:rPr lang="zh-TW" altLang="en-US" dirty="0" smtClean="0"/>
              <a:t>年出版</a:t>
            </a:r>
            <a:endParaRPr lang="en-US" altLang="zh-TW" dirty="0" smtClean="0"/>
          </a:p>
          <a:p>
            <a:r>
              <a:rPr lang="zh-TW" altLang="en-US" dirty="0" smtClean="0"/>
              <a:t>台灣商務印書館</a:t>
            </a:r>
            <a:endParaRPr lang="zh-TW" altLang="en-US" dirty="0"/>
          </a:p>
        </p:txBody>
      </p:sp>
      <p:sp>
        <p:nvSpPr>
          <p:cNvPr id="6" name="內容版面配置區 5"/>
          <p:cNvSpPr>
            <a:spLocks noGrp="1"/>
          </p:cNvSpPr>
          <p:nvPr>
            <p:ph sz="quarter" idx="14"/>
          </p:nvPr>
        </p:nvSpPr>
        <p:spPr/>
        <p:txBody>
          <a:bodyPr/>
          <a:lstStyle/>
          <a:p>
            <a:endParaRPr lang="zh-TW" alt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2924944"/>
            <a:ext cx="2232248" cy="2664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3286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參考走回國學傳統的概念範疇研究法：湯一介、張立文。</a:t>
            </a:r>
            <a:endParaRPr lang="en-US" altLang="zh-TW" dirty="0" smtClean="0"/>
          </a:p>
          <a:p>
            <a:r>
              <a:rPr lang="zh-TW" altLang="en-US" dirty="0" smtClean="0"/>
              <a:t>面向西洋哲學的哲學基本問題研究法：馮友蘭、方東美、牟宗三、勞思光。</a:t>
            </a:r>
            <a:endParaRPr lang="en-US" altLang="zh-TW" dirty="0" smtClean="0"/>
          </a:p>
          <a:p>
            <a:r>
              <a:rPr lang="zh-TW" altLang="en-US" dirty="0"/>
              <a:t>我的</a:t>
            </a:r>
            <a:r>
              <a:rPr lang="zh-TW" altLang="en-US" dirty="0" smtClean="0"/>
              <a:t>作法：</a:t>
            </a:r>
            <a:endParaRPr lang="en-US" altLang="zh-TW" dirty="0" smtClean="0"/>
          </a:p>
          <a:p>
            <a:r>
              <a:rPr lang="zh-TW" altLang="en-US" dirty="0" smtClean="0"/>
              <a:t>改良基本哲學問題的研究進路</a:t>
            </a:r>
            <a:endParaRPr lang="en-US" altLang="zh-TW" dirty="0" smtClean="0"/>
          </a:p>
          <a:p>
            <a:r>
              <a:rPr lang="zh-TW" altLang="en-US" dirty="0" smtClean="0"/>
              <a:t>收攝概念範疇的研究進路</a:t>
            </a:r>
            <a:endParaRPr lang="en-US" altLang="zh-TW" dirty="0" smtClean="0"/>
          </a:p>
          <a:p>
            <a:endParaRPr lang="zh-TW" altLang="en-US" dirty="0"/>
          </a:p>
        </p:txBody>
      </p:sp>
      <p:sp>
        <p:nvSpPr>
          <p:cNvPr id="3" name="標題 2"/>
          <p:cNvSpPr>
            <a:spLocks noGrp="1"/>
          </p:cNvSpPr>
          <p:nvPr>
            <p:ph type="title"/>
          </p:nvPr>
        </p:nvSpPr>
        <p:spPr/>
        <p:txBody>
          <a:bodyPr/>
          <a:lstStyle/>
          <a:p>
            <a:r>
              <a:rPr lang="zh-TW" altLang="en-US" dirty="0" smtClean="0"/>
              <a:t>問題的解決</a:t>
            </a:r>
            <a:endParaRPr lang="zh-TW" altLang="en-US" dirty="0"/>
          </a:p>
        </p:txBody>
      </p:sp>
    </p:spTree>
    <p:extLst>
      <p:ext uri="{BB962C8B-B14F-4D97-AF65-F5344CB8AC3E}">
        <p14:creationId xmlns:p14="http://schemas.microsoft.com/office/powerpoint/2010/main" val="38450856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lstStyle/>
          <a:p>
            <a:r>
              <a:rPr lang="en-US" altLang="zh-TW" dirty="0"/>
              <a:t>[</a:t>
            </a:r>
            <a:r>
              <a:rPr lang="zh-TW" altLang="en-US" dirty="0"/>
              <a:t>首頁</a:t>
            </a:r>
            <a:r>
              <a:rPr lang="en-US" altLang="zh-TW" dirty="0"/>
              <a:t>]</a:t>
            </a:r>
            <a:r>
              <a:rPr lang="zh-TW" altLang="en-US" dirty="0"/>
              <a:t> </a:t>
            </a:r>
            <a:r>
              <a:rPr lang="en-US" altLang="zh-TW" dirty="0"/>
              <a:t>[</a:t>
            </a:r>
            <a:r>
              <a:rPr lang="zh-TW" altLang="en-US" dirty="0">
                <a:hlinkClick r:id="rId2"/>
              </a:rPr>
              <a:t>保住瑞氣</a:t>
            </a:r>
            <a:r>
              <a:rPr lang="en-US" altLang="zh-TW" dirty="0"/>
              <a:t>]</a:t>
            </a:r>
            <a:r>
              <a:rPr lang="zh-TW" altLang="en-US" dirty="0"/>
              <a:t> </a:t>
            </a:r>
            <a:r>
              <a:rPr lang="en-US" altLang="zh-TW" dirty="0"/>
              <a:t>[</a:t>
            </a:r>
            <a:r>
              <a:rPr lang="zh-TW" altLang="en-US" dirty="0">
                <a:hlinkClick r:id="rId3"/>
              </a:rPr>
              <a:t>杜保瑞資料</a:t>
            </a:r>
            <a:r>
              <a:rPr lang="en-US" altLang="zh-TW" dirty="0"/>
              <a:t>]</a:t>
            </a:r>
            <a:r>
              <a:rPr lang="zh-TW" altLang="en-US" dirty="0"/>
              <a:t> </a:t>
            </a:r>
            <a:r>
              <a:rPr lang="en-US" altLang="zh-TW" dirty="0"/>
              <a:t>[</a:t>
            </a:r>
            <a:r>
              <a:rPr lang="zh-TW" altLang="en-US" dirty="0">
                <a:hlinkClick r:id="rId4"/>
              </a:rPr>
              <a:t>教學課程</a:t>
            </a:r>
            <a:r>
              <a:rPr lang="en-US" altLang="zh-TW" dirty="0"/>
              <a:t>]</a:t>
            </a:r>
            <a:r>
              <a:rPr lang="zh-TW" altLang="en-US" dirty="0"/>
              <a:t> </a:t>
            </a:r>
            <a:r>
              <a:rPr lang="en-US" altLang="zh-TW" dirty="0"/>
              <a:t>[</a:t>
            </a:r>
            <a:r>
              <a:rPr lang="zh-TW" altLang="en-US" dirty="0">
                <a:hlinkClick r:id="rId5"/>
              </a:rPr>
              <a:t>學術論文</a:t>
            </a:r>
            <a:r>
              <a:rPr lang="en-US" altLang="zh-TW" dirty="0"/>
              <a:t>]</a:t>
            </a:r>
            <a:r>
              <a:rPr lang="zh-TW" altLang="en-US" dirty="0"/>
              <a:t> </a:t>
            </a:r>
            <a:r>
              <a:rPr lang="en-US" altLang="zh-TW" dirty="0"/>
              <a:t>[</a:t>
            </a:r>
            <a:r>
              <a:rPr lang="zh-TW" altLang="en-US" dirty="0">
                <a:hlinkClick r:id="rId6"/>
              </a:rPr>
              <a:t>專書著作</a:t>
            </a:r>
            <a:r>
              <a:rPr lang="en-US" altLang="zh-TW" dirty="0"/>
              <a:t>]</a:t>
            </a:r>
            <a:r>
              <a:rPr lang="zh-TW" altLang="en-US" dirty="0"/>
              <a:t> </a:t>
            </a:r>
            <a:r>
              <a:rPr lang="en-US" altLang="zh-TW" dirty="0"/>
              <a:t>[</a:t>
            </a:r>
            <a:r>
              <a:rPr lang="zh-TW" altLang="en-US" dirty="0">
                <a:hlinkClick r:id="rId7"/>
              </a:rPr>
              <a:t>學術資源</a:t>
            </a:r>
            <a:r>
              <a:rPr lang="en-US" altLang="zh-TW" dirty="0"/>
              <a:t>]</a:t>
            </a:r>
            <a:r>
              <a:rPr lang="en-US" altLang="zh-TW" dirty="0">
                <a:hlinkClick r:id="rId8"/>
              </a:rPr>
              <a:t>[</a:t>
            </a:r>
            <a:r>
              <a:rPr lang="zh-TW" altLang="en-US" dirty="0">
                <a:hlinkClick r:id="rId8"/>
              </a:rPr>
              <a:t>台大哲學系</a:t>
            </a:r>
            <a:r>
              <a:rPr lang="en-US" altLang="zh-TW" dirty="0">
                <a:hlinkClick r:id="rId8"/>
              </a:rPr>
              <a:t>]</a:t>
            </a:r>
            <a:endParaRPr lang="zh-TW" altLang="en-US" dirty="0"/>
          </a:p>
        </p:txBody>
      </p:sp>
      <p:sp>
        <p:nvSpPr>
          <p:cNvPr id="2" name="標題 1"/>
          <p:cNvSpPr>
            <a:spLocks noGrp="1"/>
          </p:cNvSpPr>
          <p:nvPr>
            <p:ph type="title"/>
          </p:nvPr>
        </p:nvSpPr>
        <p:spPr/>
        <p:txBody>
          <a:bodyPr/>
          <a:lstStyle/>
          <a:p>
            <a:r>
              <a:rPr lang="zh-TW" altLang="en-US" dirty="0" smtClean="0"/>
              <a:t>杜保瑞的中國哲學教室</a:t>
            </a:r>
            <a:endParaRPr lang="zh-TW" altLang="en-US" dirty="0"/>
          </a:p>
        </p:txBody>
      </p:sp>
    </p:spTree>
    <p:extLst>
      <p:ext uri="{BB962C8B-B14F-4D97-AF65-F5344CB8AC3E}">
        <p14:creationId xmlns:p14="http://schemas.microsoft.com/office/powerpoint/2010/main" val="31078992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謝謝大家</a:t>
            </a:r>
            <a:endParaRPr lang="zh-TW" altLang="en-US" dirty="0"/>
          </a:p>
        </p:txBody>
      </p:sp>
      <p:sp>
        <p:nvSpPr>
          <p:cNvPr id="5" name="副標題 4"/>
          <p:cNvSpPr>
            <a:spLocks noGrp="1"/>
          </p:cNvSpPr>
          <p:nvPr>
            <p:ph type="subTitle" idx="1"/>
          </p:nvPr>
        </p:nvSpPr>
        <p:spPr/>
        <p:txBody>
          <a:bodyPr/>
          <a:lstStyle/>
          <a:p>
            <a:r>
              <a:rPr lang="zh-TW" altLang="en-US" dirty="0" smtClean="0"/>
              <a:t>感謝聽講</a:t>
            </a:r>
            <a:endParaRPr lang="zh-TW" altLang="en-US" dirty="0"/>
          </a:p>
        </p:txBody>
      </p:sp>
    </p:spTree>
    <p:extLst>
      <p:ext uri="{BB962C8B-B14F-4D97-AF65-F5344CB8AC3E}">
        <p14:creationId xmlns:p14="http://schemas.microsoft.com/office/powerpoint/2010/main" val="704299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故事還沒有結束</a:t>
            </a:r>
            <a:endParaRPr lang="zh-TW" altLang="en-US" dirty="0"/>
          </a:p>
        </p:txBody>
      </p:sp>
      <p:sp>
        <p:nvSpPr>
          <p:cNvPr id="5" name="文字版面配置區 4"/>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30002775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547664" y="548680"/>
            <a:ext cx="5976664" cy="5078313"/>
          </a:xfrm>
          <a:prstGeom prst="rect">
            <a:avLst/>
          </a:prstGeom>
        </p:spPr>
        <p:txBody>
          <a:bodyPr wrap="square">
            <a:spAutoFit/>
          </a:bodyPr>
          <a:lstStyle/>
          <a:p>
            <a:r>
              <a:rPr lang="zh-TW" altLang="en-US" sz="5400" dirty="0"/>
              <a:t>每個人都有自己關切的哲學問題，但是要用一輩子的時間去面對它，你若不處理它，也不會有別人去研究它了。</a:t>
            </a:r>
          </a:p>
        </p:txBody>
      </p:sp>
    </p:spTree>
    <p:extLst>
      <p:ext uri="{BB962C8B-B14F-4D97-AF65-F5344CB8AC3E}">
        <p14:creationId xmlns:p14="http://schemas.microsoft.com/office/powerpoint/2010/main" val="1054958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zh-TW" altLang="en-US" dirty="0"/>
              <a:t>中國哲學是實踐</a:t>
            </a:r>
            <a:r>
              <a:rPr lang="zh-TW" altLang="en-US" dirty="0" smtClean="0"/>
              <a:t>哲學；西洋哲學是思辨哲學。</a:t>
            </a:r>
            <a:endParaRPr lang="en-US" altLang="zh-TW" dirty="0" smtClean="0"/>
          </a:p>
          <a:p>
            <a:r>
              <a:rPr lang="zh-TW" altLang="en-US" dirty="0"/>
              <a:t>實踐</a:t>
            </a:r>
            <a:r>
              <a:rPr lang="zh-TW" altLang="en-US" dirty="0" smtClean="0"/>
              <a:t>哲學：</a:t>
            </a:r>
            <a:endParaRPr lang="en-US" altLang="zh-TW" dirty="0" smtClean="0"/>
          </a:p>
          <a:p>
            <a:r>
              <a:rPr lang="zh-TW" altLang="en-US" dirty="0" smtClean="0"/>
              <a:t>對準人生理想的問題，提出理論體系，以追求人生的最高境界。</a:t>
            </a:r>
            <a:endParaRPr lang="en-US" altLang="zh-TW" dirty="0" smtClean="0"/>
          </a:p>
          <a:p>
            <a:r>
              <a:rPr lang="zh-TW" altLang="en-US" dirty="0" smtClean="0"/>
              <a:t>故而必須發展出實踐哲學的理論結構，找出其基本哲學問題。包括宇宙論、本體論、工夫論、境界論的四方架構。</a:t>
            </a:r>
            <a:endParaRPr lang="en-US" altLang="zh-TW" dirty="0" smtClean="0"/>
          </a:p>
          <a:p>
            <a:r>
              <a:rPr lang="zh-TW" altLang="en-US" dirty="0"/>
              <a:t>三大學派在共同的哲學基本問題架構</a:t>
            </a:r>
            <a:r>
              <a:rPr lang="zh-TW" altLang="en-US" dirty="0" smtClean="0"/>
              <a:t>下不斷推出新理論以形成學派的龐大體系，三家之間各自表述。</a:t>
            </a:r>
            <a:endParaRPr lang="en-US" altLang="zh-TW" dirty="0" smtClean="0"/>
          </a:p>
        </p:txBody>
      </p:sp>
      <p:sp>
        <p:nvSpPr>
          <p:cNvPr id="3" name="標題 2"/>
          <p:cNvSpPr>
            <a:spLocks noGrp="1"/>
          </p:cNvSpPr>
          <p:nvPr>
            <p:ph type="title"/>
          </p:nvPr>
        </p:nvSpPr>
        <p:spPr/>
        <p:txBody>
          <a:bodyPr/>
          <a:lstStyle/>
          <a:p>
            <a:r>
              <a:rPr lang="zh-TW" altLang="en-US" sz="3600" dirty="0"/>
              <a:t>中國哲學的特質與西洋哲學的</a:t>
            </a:r>
            <a:r>
              <a:rPr lang="zh-TW" altLang="en-US" sz="3600" dirty="0" smtClean="0"/>
              <a:t>比較</a:t>
            </a:r>
            <a:endParaRPr lang="zh-TW" altLang="en-US" sz="3600" dirty="0"/>
          </a:p>
        </p:txBody>
      </p:sp>
    </p:spTree>
    <p:extLst>
      <p:ext uri="{BB962C8B-B14F-4D97-AF65-F5344CB8AC3E}">
        <p14:creationId xmlns:p14="http://schemas.microsoft.com/office/powerpoint/2010/main" val="795412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fontScale="92500" lnSpcReduction="10000"/>
          </a:bodyPr>
          <a:lstStyle/>
          <a:p>
            <a:r>
              <a:rPr lang="zh-TW" altLang="en-US" dirty="0"/>
              <a:t>思辨哲學：對準真理觀的問題，藉由理性的思辨，建構言說真理的哲學</a:t>
            </a:r>
            <a:r>
              <a:rPr lang="zh-TW" altLang="en-US" dirty="0" smtClean="0"/>
              <a:t>。</a:t>
            </a:r>
            <a:endParaRPr lang="en-US" altLang="zh-TW" dirty="0" smtClean="0"/>
          </a:p>
          <a:p>
            <a:r>
              <a:rPr lang="zh-TW" altLang="en-US" dirty="0" smtClean="0"/>
              <a:t>包括</a:t>
            </a:r>
            <a:r>
              <a:rPr lang="zh-TW" altLang="en-US" dirty="0"/>
              <a:t>形上學、知識論、倫理學的三大哲學基本問題</a:t>
            </a:r>
            <a:r>
              <a:rPr lang="zh-TW" altLang="en-US" dirty="0" smtClean="0"/>
              <a:t>。</a:t>
            </a:r>
            <a:endParaRPr lang="en-US" altLang="zh-TW" dirty="0" smtClean="0"/>
          </a:p>
          <a:p>
            <a:r>
              <a:rPr lang="zh-TW" altLang="en-US" dirty="0"/>
              <a:t>哲學史上知識論出現後取代形上學成為主流哲學</a:t>
            </a:r>
            <a:r>
              <a:rPr lang="zh-TW" altLang="en-US" dirty="0" smtClean="0"/>
              <a:t>問題。</a:t>
            </a:r>
            <a:endParaRPr lang="en-US" altLang="zh-TW" dirty="0" smtClean="0"/>
          </a:p>
          <a:p>
            <a:r>
              <a:rPr lang="zh-TW" altLang="en-US" dirty="0"/>
              <a:t>貫串</a:t>
            </a:r>
            <a:r>
              <a:rPr lang="zh-TW" altLang="en-US" dirty="0" smtClean="0"/>
              <a:t>西方哲學史是一家替代一家，以新問題新主張，揚棄舊哲學。</a:t>
            </a:r>
            <a:endParaRPr lang="en-US" altLang="zh-TW" dirty="0" smtClean="0"/>
          </a:p>
          <a:p>
            <a:r>
              <a:rPr lang="zh-TW" altLang="en-US" dirty="0" smtClean="0"/>
              <a:t>倫理學或從形上學進路討論或從知識論進路討論。</a:t>
            </a:r>
            <a:endParaRPr lang="en-US" altLang="zh-TW" dirty="0" smtClean="0"/>
          </a:p>
          <a:p>
            <a:r>
              <a:rPr lang="zh-TW" altLang="en-US" dirty="0"/>
              <a:t>形上學中有知識</a:t>
            </a:r>
            <a:r>
              <a:rPr lang="zh-TW" altLang="en-US" dirty="0" smtClean="0"/>
              <a:t>論，但其知識論是為了正確認識這套形上學而設定的認識方法的理論。</a:t>
            </a:r>
            <a:endParaRPr lang="en-US" altLang="zh-TW" dirty="0" smtClean="0"/>
          </a:p>
          <a:p>
            <a:r>
              <a:rPr lang="zh-TW" altLang="en-US" dirty="0"/>
              <a:t>知識論中有形上學，但其形上學是預設在這套知識論體系下的普遍</a:t>
            </a:r>
            <a:r>
              <a:rPr lang="zh-TW" altLang="en-US" dirty="0" smtClean="0"/>
              <a:t>原理。</a:t>
            </a:r>
            <a:endParaRPr lang="en-US" altLang="zh-TW" dirty="0"/>
          </a:p>
          <a:p>
            <a:endParaRPr lang="zh-TW" altLang="en-US" dirty="0"/>
          </a:p>
        </p:txBody>
      </p:sp>
      <p:sp>
        <p:nvSpPr>
          <p:cNvPr id="3" name="標題 2"/>
          <p:cNvSpPr>
            <a:spLocks noGrp="1"/>
          </p:cNvSpPr>
          <p:nvPr>
            <p:ph type="title"/>
          </p:nvPr>
        </p:nvSpPr>
        <p:spPr/>
        <p:txBody>
          <a:bodyPr/>
          <a:lstStyle/>
          <a:p>
            <a:r>
              <a:rPr lang="zh-TW" altLang="en-US" sz="3600" dirty="0"/>
              <a:t>中國哲學的特質與西洋哲學的比較</a:t>
            </a:r>
          </a:p>
        </p:txBody>
      </p:sp>
    </p:spTree>
    <p:extLst>
      <p:ext uri="{BB962C8B-B14F-4D97-AF65-F5344CB8AC3E}">
        <p14:creationId xmlns:p14="http://schemas.microsoft.com/office/powerpoint/2010/main" val="4089812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Autofit/>
          </a:bodyPr>
          <a:lstStyle/>
          <a:p>
            <a:r>
              <a:rPr lang="zh-TW" altLang="en-US" dirty="0" smtClean="0"/>
              <a:t>可以</a:t>
            </a:r>
            <a:r>
              <a:rPr lang="zh-TW" altLang="en-US" dirty="0"/>
              <a:t>以實踐哲學的解釋架構進行文</a:t>
            </a:r>
            <a:r>
              <a:rPr lang="zh-TW" altLang="en-US" dirty="0" smtClean="0"/>
              <a:t>本詮釋的研究。釐清文義解消衝突。</a:t>
            </a:r>
            <a:endParaRPr lang="en-US" altLang="zh-TW" dirty="0" smtClean="0"/>
          </a:p>
          <a:p>
            <a:r>
              <a:rPr lang="zh-TW" altLang="en-US" dirty="0" smtClean="0"/>
              <a:t>也</a:t>
            </a:r>
            <a:r>
              <a:rPr lang="zh-TW" altLang="en-US" dirty="0"/>
              <a:t>可以</a:t>
            </a:r>
            <a:r>
              <a:rPr lang="zh-TW" altLang="en-US" dirty="0" smtClean="0"/>
              <a:t>以思辨哲學的形</a:t>
            </a:r>
            <a:r>
              <a:rPr lang="zh-TW" altLang="en-US" dirty="0"/>
              <a:t>上學、知識論、倫理學的進路研究中國哲學文</a:t>
            </a:r>
            <a:r>
              <a:rPr lang="zh-TW" altLang="en-US" dirty="0" smtClean="0"/>
              <a:t>本。參與中國哲學國際化的研究進程。</a:t>
            </a:r>
            <a:endParaRPr lang="en-US" altLang="zh-TW" dirty="0" smtClean="0"/>
          </a:p>
          <a:p>
            <a:r>
              <a:rPr lang="zh-TW" altLang="en-US" dirty="0" smtClean="0"/>
              <a:t>前者</a:t>
            </a:r>
            <a:r>
              <a:rPr lang="zh-TW" altLang="en-US" dirty="0"/>
              <a:t>是哲學史研究，後者是哲學問題研究</a:t>
            </a:r>
            <a:r>
              <a:rPr lang="zh-TW" altLang="en-US" dirty="0" smtClean="0"/>
              <a:t>。</a:t>
            </a:r>
            <a:endParaRPr lang="en-US" altLang="zh-TW" dirty="0" smtClean="0"/>
          </a:p>
          <a:p>
            <a:r>
              <a:rPr lang="zh-TW" altLang="en-US" dirty="0" smtClean="0"/>
              <a:t>但</a:t>
            </a:r>
            <a:r>
              <a:rPr lang="zh-TW" altLang="en-US" dirty="0"/>
              <a:t>後者應基於前者的紮實基礎</a:t>
            </a:r>
            <a:r>
              <a:rPr lang="zh-TW" altLang="en-US" dirty="0" smtClean="0"/>
              <a:t>。</a:t>
            </a:r>
            <a:endParaRPr lang="zh-TW" altLang="en-US" dirty="0"/>
          </a:p>
        </p:txBody>
      </p:sp>
      <p:sp>
        <p:nvSpPr>
          <p:cNvPr id="3" name="標題 2"/>
          <p:cNvSpPr>
            <a:spLocks noGrp="1"/>
          </p:cNvSpPr>
          <p:nvPr>
            <p:ph type="title"/>
          </p:nvPr>
        </p:nvSpPr>
        <p:spPr/>
        <p:txBody>
          <a:bodyPr/>
          <a:lstStyle/>
          <a:p>
            <a:r>
              <a:rPr lang="zh-TW" altLang="en-US" sz="3200" dirty="0" smtClean="0"/>
              <a:t>研究</a:t>
            </a:r>
            <a:r>
              <a:rPr lang="zh-TW" altLang="zh-TW" sz="3200" dirty="0" smtClean="0"/>
              <a:t>中</a:t>
            </a:r>
            <a:r>
              <a:rPr lang="zh-TW" altLang="zh-TW" sz="3200" dirty="0"/>
              <a:t>國學</a:t>
            </a:r>
            <a:r>
              <a:rPr lang="zh-TW" altLang="zh-TW" sz="3200" dirty="0" smtClean="0"/>
              <a:t>的</a:t>
            </a:r>
            <a:r>
              <a:rPr lang="zh-TW" altLang="en-US" sz="3200" dirty="0" smtClean="0"/>
              <a:t>實踐哲學進路</a:t>
            </a:r>
            <a:r>
              <a:rPr lang="en-US" altLang="zh-TW" sz="3200" dirty="0" smtClean="0"/>
              <a:t/>
            </a:r>
            <a:br>
              <a:rPr lang="en-US" altLang="zh-TW" sz="3200" dirty="0" smtClean="0"/>
            </a:br>
            <a:r>
              <a:rPr lang="zh-TW" altLang="en-US" sz="3200" dirty="0" smtClean="0"/>
              <a:t>與思辨哲學進路</a:t>
            </a:r>
            <a:endParaRPr lang="zh-TW" altLang="en-US" sz="3200" dirty="0"/>
          </a:p>
        </p:txBody>
      </p:sp>
    </p:spTree>
    <p:extLst>
      <p:ext uri="{BB962C8B-B14F-4D97-AF65-F5344CB8AC3E}">
        <p14:creationId xmlns:p14="http://schemas.microsoft.com/office/powerpoint/2010/main" val="116818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endParaRPr lang="zh-TW" altLang="en-US"/>
          </a:p>
        </p:txBody>
      </p:sp>
      <p:sp>
        <p:nvSpPr>
          <p:cNvPr id="3" name="標題 2"/>
          <p:cNvSpPr>
            <a:spLocks noGrp="1"/>
          </p:cNvSpPr>
          <p:nvPr>
            <p:ph type="title"/>
          </p:nvPr>
        </p:nvSpPr>
        <p:spPr/>
        <p:txBody>
          <a:bodyPr/>
          <a:lstStyle/>
          <a:p>
            <a:endParaRPr lang="zh-TW" altLang="en-US"/>
          </a:p>
        </p:txBody>
      </p:sp>
    </p:spTree>
    <p:extLst>
      <p:ext uri="{BB962C8B-B14F-4D97-AF65-F5344CB8AC3E}">
        <p14:creationId xmlns:p14="http://schemas.microsoft.com/office/powerpoint/2010/main" val="291871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a:bodyPr>
          <a:lstStyle/>
          <a:p>
            <a:r>
              <a:rPr lang="zh-TW" altLang="en-US" dirty="0"/>
              <a:t>四方架構是解釋架構</a:t>
            </a:r>
            <a:r>
              <a:rPr lang="zh-TW" altLang="en-US" dirty="0" smtClean="0"/>
              <a:t>，概念範疇是哲學材料。</a:t>
            </a:r>
            <a:endParaRPr lang="en-US" altLang="zh-TW" dirty="0" smtClean="0"/>
          </a:p>
          <a:p>
            <a:r>
              <a:rPr lang="zh-TW" altLang="en-US" dirty="0"/>
              <a:t>四方架構可以建構哲學</a:t>
            </a:r>
            <a:r>
              <a:rPr lang="zh-TW" altLang="en-US" dirty="0" smtClean="0"/>
              <a:t>體系，藉由問題、思辨、與主張完成理論系統。</a:t>
            </a:r>
            <a:endParaRPr lang="en-US" altLang="zh-TW" dirty="0" smtClean="0"/>
          </a:p>
          <a:p>
            <a:r>
              <a:rPr lang="zh-TW" altLang="en-US" dirty="0" smtClean="0"/>
              <a:t>概念範疇不能有效說明哲學問題，也不能代表哲學主張。</a:t>
            </a:r>
            <a:endParaRPr lang="en-US" altLang="zh-TW" dirty="0" smtClean="0"/>
          </a:p>
          <a:p>
            <a:r>
              <a:rPr lang="zh-TW" altLang="en-US" dirty="0"/>
              <a:t>對概念範疇的研究可以是中國哲學的存有論</a:t>
            </a:r>
            <a:r>
              <a:rPr lang="zh-TW" altLang="en-US" dirty="0" smtClean="0"/>
              <a:t>研究。</a:t>
            </a:r>
            <a:endParaRPr lang="en-US" altLang="zh-TW" dirty="0" smtClean="0"/>
          </a:p>
          <a:p>
            <a:r>
              <a:rPr lang="zh-TW" altLang="en-US" dirty="0"/>
              <a:t>但以概念範疇為研究中國哲學的方法就只能見到細節而不能見到</a:t>
            </a:r>
            <a:r>
              <a:rPr lang="zh-TW" altLang="en-US" dirty="0" smtClean="0"/>
              <a:t>體系，換言之見樹不見林。</a:t>
            </a:r>
            <a:endParaRPr lang="en-US" altLang="zh-TW" dirty="0" smtClean="0"/>
          </a:p>
          <a:p>
            <a:r>
              <a:rPr lang="zh-TW" altLang="en-US" dirty="0"/>
              <a:t>以基本哲學問題研究為</a:t>
            </a:r>
            <a:r>
              <a:rPr lang="zh-TW" altLang="en-US" dirty="0" smtClean="0"/>
              <a:t>綱領，以概念範疇研究為輔助。</a:t>
            </a:r>
            <a:endParaRPr lang="zh-TW" altLang="en-US" dirty="0"/>
          </a:p>
        </p:txBody>
      </p:sp>
      <p:sp>
        <p:nvSpPr>
          <p:cNvPr id="3" name="標題 2"/>
          <p:cNvSpPr>
            <a:spLocks noGrp="1"/>
          </p:cNvSpPr>
          <p:nvPr>
            <p:ph type="title"/>
          </p:nvPr>
        </p:nvSpPr>
        <p:spPr/>
        <p:txBody>
          <a:bodyPr/>
          <a:lstStyle/>
          <a:p>
            <a:r>
              <a:rPr lang="zh-TW" altLang="en-US" sz="4400" dirty="0"/>
              <a:t>四方架構</a:t>
            </a:r>
            <a:r>
              <a:rPr lang="zh-TW" altLang="en-US" sz="4400" dirty="0" smtClean="0"/>
              <a:t>與概念範疇研究法</a:t>
            </a:r>
            <a:endParaRPr lang="zh-TW" altLang="en-US" sz="4400" dirty="0"/>
          </a:p>
        </p:txBody>
      </p:sp>
    </p:spTree>
    <p:extLst>
      <p:ext uri="{BB962C8B-B14F-4D97-AF65-F5344CB8AC3E}">
        <p14:creationId xmlns:p14="http://schemas.microsoft.com/office/powerpoint/2010/main" val="161255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normAutofit lnSpcReduction="10000"/>
          </a:bodyPr>
          <a:lstStyle/>
          <a:p>
            <a:r>
              <a:rPr lang="zh-TW" altLang="en-US" dirty="0" smtClean="0"/>
              <a:t>將工夫理論與境界哲學上升為中國哲學基本問題。</a:t>
            </a:r>
            <a:endParaRPr lang="en-US" altLang="zh-TW" dirty="0" smtClean="0"/>
          </a:p>
          <a:p>
            <a:r>
              <a:rPr lang="zh-TW" altLang="en-US" dirty="0"/>
              <a:t>以</a:t>
            </a:r>
            <a:r>
              <a:rPr lang="zh-TW" altLang="en-US" dirty="0" smtClean="0"/>
              <a:t>宇宙論、本體論、工夫論、境界</a:t>
            </a:r>
            <a:r>
              <a:rPr lang="zh-TW" altLang="en-US" dirty="0"/>
              <a:t>論為中國哲學的解釋</a:t>
            </a:r>
            <a:r>
              <a:rPr lang="zh-TW" altLang="en-US" dirty="0" smtClean="0"/>
              <a:t>架構。</a:t>
            </a:r>
            <a:endParaRPr lang="en-US" altLang="zh-TW" dirty="0" smtClean="0"/>
          </a:p>
          <a:p>
            <a:r>
              <a:rPr lang="zh-TW" altLang="en-US" dirty="0" smtClean="0"/>
              <a:t>四方架構同時是中國哲學的基本哲學問題。</a:t>
            </a:r>
            <a:endParaRPr lang="en-US" altLang="zh-TW" dirty="0" smtClean="0"/>
          </a:p>
          <a:p>
            <a:r>
              <a:rPr lang="zh-TW" altLang="en-US" dirty="0" smtClean="0"/>
              <a:t>宇宙</a:t>
            </a:r>
            <a:r>
              <a:rPr lang="zh-TW" altLang="en-US" dirty="0"/>
              <a:t>論及工夫論有多種次級問題</a:t>
            </a:r>
            <a:r>
              <a:rPr lang="zh-TW" altLang="en-US" dirty="0" smtClean="0"/>
              <a:t>，</a:t>
            </a:r>
            <a:endParaRPr lang="en-US" altLang="zh-TW" dirty="0" smtClean="0"/>
          </a:p>
          <a:p>
            <a:r>
              <a:rPr lang="zh-TW" altLang="en-US" dirty="0" smtClean="0"/>
              <a:t>本體論</a:t>
            </a:r>
            <a:r>
              <a:rPr lang="zh-TW" altLang="en-US" dirty="0"/>
              <a:t>沒有次級問題只有次德目問題</a:t>
            </a:r>
            <a:r>
              <a:rPr lang="zh-TW" altLang="en-US" dirty="0" smtClean="0"/>
              <a:t>，</a:t>
            </a:r>
            <a:endParaRPr lang="en-US" altLang="zh-TW" dirty="0" smtClean="0"/>
          </a:p>
          <a:p>
            <a:r>
              <a:rPr lang="zh-TW" altLang="en-US" dirty="0" smtClean="0"/>
              <a:t>境界</a:t>
            </a:r>
            <a:r>
              <a:rPr lang="zh-TW" altLang="en-US" dirty="0"/>
              <a:t>論看依本體論說還是依宇宙論說，前者無次級問題，後者有種種階層境界</a:t>
            </a:r>
            <a:r>
              <a:rPr lang="zh-TW" altLang="en-US" dirty="0" smtClean="0"/>
              <a:t>。</a:t>
            </a:r>
            <a:endParaRPr lang="en-US" altLang="zh-TW" dirty="0" smtClean="0"/>
          </a:p>
          <a:p>
            <a:r>
              <a:rPr lang="zh-TW" altLang="en-US" dirty="0"/>
              <a:t>境界論收攝宇宙論本體論工夫論為各家學派體系的最終</a:t>
            </a:r>
            <a:r>
              <a:rPr lang="zh-TW" altLang="en-US" dirty="0" smtClean="0"/>
              <a:t>完成。</a:t>
            </a:r>
            <a:endParaRPr lang="zh-TW" altLang="en-US" dirty="0"/>
          </a:p>
          <a:p>
            <a:endParaRPr lang="zh-TW" altLang="en-US" dirty="0"/>
          </a:p>
        </p:txBody>
      </p:sp>
      <p:sp>
        <p:nvSpPr>
          <p:cNvPr id="3" name="標題 2"/>
          <p:cNvSpPr>
            <a:spLocks noGrp="1"/>
          </p:cNvSpPr>
          <p:nvPr>
            <p:ph type="title"/>
          </p:nvPr>
        </p:nvSpPr>
        <p:spPr/>
        <p:txBody>
          <a:bodyPr/>
          <a:lstStyle/>
          <a:p>
            <a:r>
              <a:rPr lang="zh-TW" altLang="en-US" sz="4400" dirty="0" smtClean="0"/>
              <a:t>以實踐哲學的架構談中國哲學</a:t>
            </a:r>
            <a:endParaRPr lang="zh-TW" altLang="en-US" sz="4400" dirty="0"/>
          </a:p>
        </p:txBody>
      </p:sp>
    </p:spTree>
    <p:extLst>
      <p:ext uri="{BB962C8B-B14F-4D97-AF65-F5344CB8AC3E}">
        <p14:creationId xmlns:p14="http://schemas.microsoft.com/office/powerpoint/2010/main" val="26555740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精裝版">
  <a:themeElements>
    <a:clrScheme name="精裝版">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精裝版">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精裝版">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1323</TotalTime>
  <Words>2111</Words>
  <Application>Microsoft Office PowerPoint</Application>
  <PresentationFormat>如螢幕大小 (4:3)</PresentationFormat>
  <Paragraphs>168</Paragraphs>
  <Slides>33</Slides>
  <Notes>0</Notes>
  <HiddenSlides>0</HiddenSlides>
  <MMClips>0</MMClips>
  <ScaleCrop>false</ScaleCrop>
  <HeadingPairs>
    <vt:vector size="4" baseType="variant">
      <vt:variant>
        <vt:lpstr>佈景主題</vt:lpstr>
      </vt:variant>
      <vt:variant>
        <vt:i4>1</vt:i4>
      </vt:variant>
      <vt:variant>
        <vt:lpstr>投影片標題</vt:lpstr>
      </vt:variant>
      <vt:variant>
        <vt:i4>33</vt:i4>
      </vt:variant>
    </vt:vector>
  </HeadingPairs>
  <TitlesOfParts>
    <vt:vector size="34" baseType="lpstr">
      <vt:lpstr>精裝版</vt:lpstr>
      <vt:lpstr>中國哲學的解釋架構</vt:lpstr>
      <vt:lpstr>問題的發生</vt:lpstr>
      <vt:lpstr>問題的解決</vt:lpstr>
      <vt:lpstr>中國哲學的特質與西洋哲學的比較</vt:lpstr>
      <vt:lpstr>中國哲學的特質與西洋哲學的比較</vt:lpstr>
      <vt:lpstr>研究中國學的實踐哲學進路 與思辨哲學進路</vt:lpstr>
      <vt:lpstr>PowerPoint 簡報</vt:lpstr>
      <vt:lpstr>四方架構與概念範疇研究法</vt:lpstr>
      <vt:lpstr>以實踐哲學的架構談中國哲學</vt:lpstr>
      <vt:lpstr>宇宙論的問題</vt:lpstr>
      <vt:lpstr>本體論的問題</vt:lpstr>
      <vt:lpstr>工夫論的問題</vt:lpstr>
      <vt:lpstr>本體工夫的表述模式</vt:lpstr>
      <vt:lpstr>境界論的問題</vt:lpstr>
      <vt:lpstr>基本哲學問題研究法的作法</vt:lpstr>
      <vt:lpstr>基本哲學問題研究法的釐清效果</vt:lpstr>
      <vt:lpstr>以西方哲學的架構談中國哲學</vt:lpstr>
      <vt:lpstr>存有論的問題</vt:lpstr>
      <vt:lpstr>存有論研究諸種概念在三教間的合用分用關係</vt:lpstr>
      <vt:lpstr>存有論與四方架構</vt:lpstr>
      <vt:lpstr>知識論進路的中國哲學研究</vt:lpstr>
      <vt:lpstr>分類判教與解釋架構</vt:lpstr>
      <vt:lpstr>哲學研究與哲學史研究</vt:lpstr>
      <vt:lpstr>反者道之動</vt:lpstr>
      <vt:lpstr>莊周夢蝶</vt:lpstr>
      <vt:lpstr>北宋儒學</vt:lpstr>
      <vt:lpstr>哲學概論</vt:lpstr>
      <vt:lpstr>南宋儒學</vt:lpstr>
      <vt:lpstr>中國哲學方法論</vt:lpstr>
      <vt:lpstr>杜保瑞的中國哲學教室</vt:lpstr>
      <vt:lpstr>謝謝大家</vt:lpstr>
      <vt:lpstr>故事還沒有結束</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杜保瑞的中國哲學研究歷程</dc:title>
  <dc:creator>杜保瑞</dc:creator>
  <cp:lastModifiedBy>杜保瑞</cp:lastModifiedBy>
  <cp:revision>99</cp:revision>
  <dcterms:created xsi:type="dcterms:W3CDTF">2013-10-06T03:49:59Z</dcterms:created>
  <dcterms:modified xsi:type="dcterms:W3CDTF">2013-10-29T08:53:50Z</dcterms:modified>
</cp:coreProperties>
</file>